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png&amp;ehk=X5cIxMDd0" ContentType="image/png"/>
  <Default Extension="rels" ContentType="application/vnd.openxmlformats-package.relationships+xml"/>
  <Default Extension="wav" ContentType="audio/x-wav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4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66" r:id="rId2"/>
    <p:sldId id="268" r:id="rId3"/>
    <p:sldId id="277" r:id="rId4"/>
    <p:sldId id="271" r:id="rId5"/>
    <p:sldId id="27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A61"/>
    <a:srgbClr val="7CCAD2"/>
    <a:srgbClr val="C653FF"/>
    <a:srgbClr val="AB1E4D"/>
    <a:srgbClr val="077D96"/>
    <a:srgbClr val="BB6101"/>
    <a:srgbClr val="FCE42B"/>
    <a:srgbClr val="929E48"/>
    <a:srgbClr val="BC6701"/>
    <a:srgbClr val="078E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&amp;ehk=X5cIxMDd0"/><Relationship Id="rId2" Type="http://schemas.microsoft.com/office/2011/relationships/chartColorStyle" Target="colors1.xml"/><Relationship Id="rId1" Type="http://schemas.microsoft.com/office/2011/relationships/chartStyle" Target="style1.xml"/><Relationship Id="rId6" Type="http://schemas.openxmlformats.org/officeDocument/2006/relationships/chartUserShapes" Target="../drawings/drawing1.xml"/><Relationship Id="rId5" Type="http://schemas.openxmlformats.org/officeDocument/2006/relationships/package" Target="../embeddings/Microsoft_Excel_Worksheet.xlsx"/><Relationship Id="rId4" Type="http://schemas.openxmlformats.org/officeDocument/2006/relationships/hyperlink" Target="https://flickr.com/photos/shortformvideo/6553628169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63607827145298"/>
          <c:y val="0.17356425359842589"/>
          <c:w val="0.81414337264023295"/>
          <c:h val="0.620951258803049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</c:strCache>
            </c:strRef>
          </c:tx>
          <c:spPr>
            <a:solidFill>
              <a:srgbClr val="46D2A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Sheet1!$D$5:$D$7</c:f>
              <c:numCache>
                <c:formatCode>General</c:formatCode>
                <c:ptCount val="3"/>
                <c:pt idx="0">
                  <c:v>92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43-4851-B48B-C43FF3BC8752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Sheet1!$E$5:$E$7</c:f>
              <c:numCache>
                <c:formatCode>General</c:formatCode>
                <c:ptCount val="3"/>
                <c:pt idx="0">
                  <c:v>92</c:v>
                </c:pt>
                <c:pt idx="1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43-4851-B48B-C43FF3BC8752}"/>
            </c:ext>
          </c:extLst>
        </c:ser>
        <c:ser>
          <c:idx val="2"/>
          <c:order val="2"/>
          <c:tx>
            <c:strRef>
              <c:f>Sheet1!$F$1</c:f>
              <c:strCache>
                <c:ptCount val="1"/>
              </c:strCache>
            </c:strRef>
          </c:tx>
          <c:spPr>
            <a:solidFill>
              <a:srgbClr val="0570D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Sheet1!$F$5:$F$7</c:f>
              <c:numCache>
                <c:formatCode>General</c:formatCode>
                <c:ptCount val="3"/>
                <c:pt idx="0">
                  <c:v>54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43-4851-B48B-C43FF3BC8752}"/>
            </c:ext>
          </c:extLst>
        </c:ser>
        <c:ser>
          <c:idx val="3"/>
          <c:order val="3"/>
          <c:tx>
            <c:strRef>
              <c:f>Sheet1!$G$1</c:f>
              <c:strCache>
                <c:ptCount val="1"/>
              </c:strCache>
            </c:strRef>
          </c:tx>
          <c:spPr>
            <a:solidFill>
              <a:srgbClr val="DE4F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Sheet1!$G$5:$G$7</c:f>
              <c:numCache>
                <c:formatCode>General</c:formatCode>
                <c:ptCount val="3"/>
                <c:pt idx="0">
                  <c:v>99</c:v>
                </c:pt>
                <c:pt idx="1">
                  <c:v>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43-4851-B48B-C43FF3BC8752}"/>
            </c:ext>
          </c:extLst>
        </c:ser>
        <c:ser>
          <c:idx val="4"/>
          <c:order val="4"/>
          <c:tx>
            <c:strRef>
              <c:f>Sheet1!$H$1</c:f>
              <c:strCache>
                <c:ptCount val="1"/>
              </c:strCache>
            </c:strRef>
          </c:tx>
          <c:spPr>
            <a:solidFill>
              <a:srgbClr val="C1DF0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Sheet1!$H$5:$H$7</c:f>
              <c:numCache>
                <c:formatCode>General</c:formatCode>
                <c:ptCount val="3"/>
                <c:pt idx="0">
                  <c:v>116</c:v>
                </c:pt>
                <c:pt idx="1">
                  <c:v>149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E43-4851-B48B-C43FF3BC8752}"/>
            </c:ext>
          </c:extLst>
        </c:ser>
        <c:ser>
          <c:idx val="5"/>
          <c:order val="5"/>
          <c:tx>
            <c:strRef>
              <c:f>Sheet1!$I$1</c:f>
              <c:strCache>
                <c:ptCount val="1"/>
              </c:strCache>
            </c:strRef>
          </c:tx>
          <c:spPr>
            <a:solidFill>
              <a:srgbClr val="680393"/>
            </a:solidFill>
            <a:ln>
              <a:noFill/>
            </a:ln>
            <a:effectLst/>
          </c:spPr>
          <c:invertIfNegative val="0"/>
          <c:cat>
            <c:numRef>
              <c:f>Sheet1!$C$5:$C$7</c:f>
              <c:numCache>
                <c:formatCode>General</c:formatCode>
                <c:ptCount val="3"/>
                <c:pt idx="0">
                  <c:v>2006</c:v>
                </c:pt>
                <c:pt idx="1">
                  <c:v>2008</c:v>
                </c:pt>
                <c:pt idx="2">
                  <c:v>2010</c:v>
                </c:pt>
              </c:numCache>
            </c:numRef>
          </c:cat>
          <c:val>
            <c:numRef>
              <c:f>Sheet1!$I$5:$I$7</c:f>
              <c:numCache>
                <c:formatCode>General</c:formatCode>
                <c:ptCount val="3"/>
                <c:pt idx="0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C5-4C3B-AD79-AB1422BAE9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18"/>
        <c:axId val="478314584"/>
        <c:axId val="478307368"/>
      </c:barChart>
      <c:catAx>
        <c:axId val="478314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8307368"/>
        <c:crosses val="autoZero"/>
        <c:auto val="1"/>
        <c:lblAlgn val="ctr"/>
        <c:lblOffset val="100"/>
        <c:noMultiLvlLbl val="0"/>
      </c:catAx>
      <c:valAx>
        <c:axId val="478307368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</a:t>
                </a:r>
                <a:r>
                  <a:rPr lang="en-US" b="1" baseline="0" dirty="0"/>
                  <a:t> of Cities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2.0693861805348407E-2"/>
              <c:y val="0.329411951755165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314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blipFill>
      <a:blip xmlns:r="http://schemas.openxmlformats.org/officeDocument/2006/relationships" r:embed="rId3">
        <a:extLst>
          <a:ext uri="{837473B0-CC2E-450A-ABE3-18F120FF3D39}">
            <a1611:picAttrSrcUrl xmlns:a1611="http://schemas.microsoft.com/office/drawing/2016/11/main" r:id="rId4"/>
          </a:ext>
        </a:extLst>
      </a:blip>
      <a:stretch>
        <a:fillRect/>
      </a:stretch>
    </a:blipFill>
    <a:ln>
      <a:noFill/>
    </a:ln>
    <a:effectLst>
      <a:outerShdw blurRad="558800" dist="584200" dir="2700000" algn="tl" rotWithShape="0">
        <a:prstClr val="black">
          <a:alpha val="33000"/>
        </a:prstClr>
      </a:outerShdw>
    </a:effectLst>
  </c:spPr>
  <c:txPr>
    <a:bodyPr/>
    <a:lstStyle/>
    <a:p>
      <a:pPr>
        <a:defRPr b="0">
          <a:solidFill>
            <a:schemeClr val="tx1"/>
          </a:solidFill>
        </a:defRPr>
      </a:pPr>
      <a:endParaRPr lang="en-US"/>
    </a:p>
  </c:txPr>
  <c:externalData r:id="rId5">
    <c:autoUpdate val="0"/>
  </c:externalData>
  <c:userShapes r:id="rId6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1" i="0" u="none" strike="noStrike" cap="none" baseline="0" dirty="0">
                <a:effectLst/>
              </a:rPr>
              <a:t>State Wise Survey on Premium</a:t>
            </a:r>
            <a:endParaRPr lang="en-US" dirty="0"/>
          </a:p>
        </c:rich>
      </c:tx>
      <c:overlay val="0"/>
      <c:spPr>
        <a:noFill/>
        <a:ln>
          <a:noFill/>
        </a:ln>
        <a:effectLst>
          <a:glow rad="139700">
            <a:schemeClr val="accent5">
              <a:satMod val="175000"/>
              <a:alpha val="40000"/>
            </a:schemeClr>
          </a:glow>
        </a:effectLst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968725441097374"/>
          <c:y val="0.14246672278955139"/>
          <c:w val="0.84453405655524916"/>
          <c:h val="0.63498450879198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426660</c:v>
                </c:pt>
              </c:strCache>
            </c:strRef>
          </c:tx>
          <c:spPr>
            <a:noFill/>
            <a:ln w="9525" cap="flat" cmpd="sng" algn="ctr">
              <a:solidFill>
                <a:srgbClr val="002060"/>
              </a:solidFill>
              <a:miter lim="800000"/>
            </a:ln>
            <a:effectLst>
              <a:glow rad="101600">
                <a:srgbClr val="00B0F0">
                  <a:alpha val="40000"/>
                </a:srgbClr>
              </a:glow>
            </a:effectLst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4D4-4422-B573-AEDDC6E2EF75}"/>
              </c:ext>
            </c:extLst>
          </c:dPt>
          <c:cat>
            <c:strRef>
              <c:f>Sheet1!$A$2:$A$12</c:f>
              <c:strCache>
                <c:ptCount val="11"/>
                <c:pt idx="0">
                  <c:v>Gujarat</c:v>
                </c:pt>
                <c:pt idx="1">
                  <c:v>HARYANA</c:v>
                </c:pt>
                <c:pt idx="2">
                  <c:v>Karnataka</c:v>
                </c:pt>
                <c:pt idx="3">
                  <c:v>KERALA</c:v>
                </c:pt>
                <c:pt idx="4">
                  <c:v>MADHYAPRADESH</c:v>
                </c:pt>
                <c:pt idx="5">
                  <c:v>Maharashtra</c:v>
                </c:pt>
                <c:pt idx="6">
                  <c:v>NCR</c:v>
                </c:pt>
                <c:pt idx="7">
                  <c:v>PUNJAB</c:v>
                </c:pt>
                <c:pt idx="8">
                  <c:v>TAMILNADU</c:v>
                </c:pt>
                <c:pt idx="9">
                  <c:v>UTTAR PRADESH</c:v>
                </c:pt>
                <c:pt idx="10">
                  <c:v>WEST BENGAL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769153</c:v>
                </c:pt>
                <c:pt idx="1">
                  <c:v>1483008</c:v>
                </c:pt>
                <c:pt idx="2">
                  <c:v>2211426</c:v>
                </c:pt>
                <c:pt idx="3">
                  <c:v>449344</c:v>
                </c:pt>
                <c:pt idx="4">
                  <c:v>496336</c:v>
                </c:pt>
                <c:pt idx="5">
                  <c:v>290748</c:v>
                </c:pt>
                <c:pt idx="6">
                  <c:v>5715154</c:v>
                </c:pt>
                <c:pt idx="7">
                  <c:v>1345791</c:v>
                </c:pt>
                <c:pt idx="8">
                  <c:v>2027047</c:v>
                </c:pt>
                <c:pt idx="9">
                  <c:v>1546131</c:v>
                </c:pt>
                <c:pt idx="10">
                  <c:v>1808975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A0-48B1-A27C-F703676E2F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Sheet1!$A$2:$A$12</c:f>
              <c:strCache>
                <c:ptCount val="11"/>
                <c:pt idx="0">
                  <c:v>Gujarat</c:v>
                </c:pt>
                <c:pt idx="1">
                  <c:v>HARYANA</c:v>
                </c:pt>
                <c:pt idx="2">
                  <c:v>Karnataka</c:v>
                </c:pt>
                <c:pt idx="3">
                  <c:v>KERALA</c:v>
                </c:pt>
                <c:pt idx="4">
                  <c:v>MADHYAPRADESH</c:v>
                </c:pt>
                <c:pt idx="5">
                  <c:v>Maharashtra</c:v>
                </c:pt>
                <c:pt idx="6">
                  <c:v>NCR</c:v>
                </c:pt>
                <c:pt idx="7">
                  <c:v>PUNJAB</c:v>
                </c:pt>
                <c:pt idx="8">
                  <c:v>TAMILNADU</c:v>
                </c:pt>
                <c:pt idx="9">
                  <c:v>UTTAR PRADESH</c:v>
                </c:pt>
                <c:pt idx="10">
                  <c:v>WEST BENGAL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1-67A0-48B1-A27C-F703676E2F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Sheet1!$A$2:$A$12</c:f>
              <c:strCache>
                <c:ptCount val="11"/>
                <c:pt idx="0">
                  <c:v>Gujarat</c:v>
                </c:pt>
                <c:pt idx="1">
                  <c:v>HARYANA</c:v>
                </c:pt>
                <c:pt idx="2">
                  <c:v>Karnataka</c:v>
                </c:pt>
                <c:pt idx="3">
                  <c:v>KERALA</c:v>
                </c:pt>
                <c:pt idx="4">
                  <c:v>MADHYAPRADESH</c:v>
                </c:pt>
                <c:pt idx="5">
                  <c:v>Maharashtra</c:v>
                </c:pt>
                <c:pt idx="6">
                  <c:v>NCR</c:v>
                </c:pt>
                <c:pt idx="7">
                  <c:v>PUNJAB</c:v>
                </c:pt>
                <c:pt idx="8">
                  <c:v>TAMILNADU</c:v>
                </c:pt>
                <c:pt idx="9">
                  <c:v>UTTAR PRADESH</c:v>
                </c:pt>
                <c:pt idx="10">
                  <c:v>WEST BENGAL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</c:numCache>
            </c:numRef>
          </c:val>
          <c:extLst>
            <c:ext xmlns:c16="http://schemas.microsoft.com/office/drawing/2014/chart" uri="{C3380CC4-5D6E-409C-BE32-E72D297353CC}">
              <c16:uniqueId val="{00000002-67A0-48B1-A27C-F703676E2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-20"/>
        <c:axId val="482214864"/>
        <c:axId val="482216504"/>
      </c:barChart>
      <c:catAx>
        <c:axId val="4822148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216504"/>
        <c:crosses val="autoZero"/>
        <c:auto val="1"/>
        <c:lblAlgn val="ctr"/>
        <c:lblOffset val="200"/>
        <c:noMultiLvlLbl val="0"/>
      </c:catAx>
      <c:valAx>
        <c:axId val="4822165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Average</a:t>
                </a:r>
                <a:r>
                  <a:rPr lang="en-US" sz="1400" b="1" baseline="0" dirty="0">
                    <a:solidFill>
                      <a:schemeClr val="tx1"/>
                    </a:solidFill>
                  </a:rPr>
                  <a:t> of IDV</a:t>
                </a:r>
                <a:endParaRPr lang="en-US" sz="1400" b="1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1.6122951339968737E-2"/>
              <c:y val="0.41291484706809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21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28" b="1" i="0" u="none" strike="noStrike" kern="1200" cap="all" spc="120" normalizeH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 dirty="0">
                <a:effectLst/>
              </a:rPr>
              <a:t>Male vs. Female Avg Premium Rates by different Age Groups</a:t>
            </a:r>
            <a:endParaRPr lang="en-US" sz="1800" b="1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white">
                    <a:lumMod val="65000"/>
                    <a:lumOff val="35000"/>
                  </a:prstClr>
                </a:solidFill>
              </a:defRPr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128" b="1" i="0" u="none" strike="noStrike" kern="1200" cap="all" spc="120" normalizeH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117438445194351"/>
          <c:y val="0.19608863515718694"/>
          <c:w val="0.87882561554805649"/>
          <c:h val="0.751489294772231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ln w="47625" cap="rnd">
              <a:solidFill>
                <a:srgbClr val="078EA7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18-25</c:v>
                </c:pt>
                <c:pt idx="1">
                  <c:v>25 - 30</c:v>
                </c:pt>
                <c:pt idx="2">
                  <c:v>30 - 40</c:v>
                </c:pt>
                <c:pt idx="3">
                  <c:v>40 - 50</c:v>
                </c:pt>
                <c:pt idx="4">
                  <c:v>50 - 60</c:v>
                </c:pt>
                <c:pt idx="5">
                  <c:v>60 - 70</c:v>
                </c:pt>
                <c:pt idx="6">
                  <c:v>TRUE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0">
                  <c:v>8673.4197990645225</c:v>
                </c:pt>
                <c:pt idx="1">
                  <c:v>8998.3107162711349</c:v>
                </c:pt>
                <c:pt idx="2">
                  <c:v>10098.933225140107</c:v>
                </c:pt>
                <c:pt idx="3">
                  <c:v>9597.412529752095</c:v>
                </c:pt>
                <c:pt idx="4">
                  <c:v>9675.9130687945417</c:v>
                </c:pt>
                <c:pt idx="5">
                  <c:v>8786.1447503516083</c:v>
                </c:pt>
                <c:pt idx="6">
                  <c:v>6784.7190258018445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D6-4B46-90FD-CE74C45C2E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ln w="47625" cap="rnd">
              <a:solidFill>
                <a:srgbClr val="FCE42B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18-25</c:v>
                </c:pt>
                <c:pt idx="1">
                  <c:v>25 - 30</c:v>
                </c:pt>
                <c:pt idx="2">
                  <c:v>30 - 40</c:v>
                </c:pt>
                <c:pt idx="3">
                  <c:v>40 - 50</c:v>
                </c:pt>
                <c:pt idx="4">
                  <c:v>50 - 60</c:v>
                </c:pt>
                <c:pt idx="5">
                  <c:v>60 - 70</c:v>
                </c:pt>
                <c:pt idx="6">
                  <c:v>TRUE</c:v>
                </c:pt>
              </c:strCache>
            </c:strRef>
          </c:cat>
          <c:val>
            <c:numRef>
              <c:f>Sheet1!$C$2:$C$8</c:f>
              <c:numCache>
                <c:formatCode>0</c:formatCode>
                <c:ptCount val="7"/>
                <c:pt idx="0">
                  <c:v>9062.5307558921158</c:v>
                </c:pt>
                <c:pt idx="1">
                  <c:v>9786.748091933614</c:v>
                </c:pt>
                <c:pt idx="2">
                  <c:v>9236.4174987202696</c:v>
                </c:pt>
                <c:pt idx="3">
                  <c:v>9731.6253381474016</c:v>
                </c:pt>
                <c:pt idx="4">
                  <c:v>9449.6662566966552</c:v>
                </c:pt>
                <c:pt idx="5">
                  <c:v>8919.8914187413739</c:v>
                </c:pt>
                <c:pt idx="6">
                  <c:v>9099.207834912786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D6-4B46-90FD-CE74C45C2E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3459464"/>
        <c:axId val="723456184"/>
      </c:lineChart>
      <c:catAx>
        <c:axId val="723459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456184"/>
        <c:crosses val="autoZero"/>
        <c:auto val="1"/>
        <c:lblAlgn val="ctr"/>
        <c:lblOffset val="100"/>
        <c:noMultiLvlLbl val="0"/>
      </c:catAx>
      <c:valAx>
        <c:axId val="723456184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459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44434500356322"/>
          <c:y val="0.13348170567879339"/>
          <c:w val="0.50232156960369834"/>
          <c:h val="4.4835071419867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4270758768790265E-2"/>
          <c:y val="0.1658289549913099"/>
          <c:w val="0.80580969789490597"/>
          <c:h val="0.6430714739941869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explosion val="12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dist="609600" dir="5400000" algn="t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6AE-42A6-9EF9-565C5AD3BD21}"/>
              </c:ext>
            </c:extLst>
          </c:dPt>
          <c:dPt>
            <c:idx val="1"/>
            <c:bubble3D val="0"/>
            <c:explosion val="8"/>
            <c:spPr>
              <a:solidFill>
                <a:srgbClr val="7CCAD2"/>
              </a:solidFill>
              <a:ln>
                <a:noFill/>
              </a:ln>
              <a:effectLst>
                <a:outerShdw blurRad="152400" dist="914400" dir="5400000" algn="t" rotWithShape="0">
                  <a:prstClr val="black">
                    <a:alpha val="4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46AE-42A6-9EF9-565C5AD3BD21}"/>
              </c:ext>
            </c:extLst>
          </c:dPt>
          <c:dLbls>
            <c:dLbl>
              <c:idx val="0"/>
              <c:layout>
                <c:manualLayout>
                  <c:x val="-1.7183361667859699E-2"/>
                  <c:y val="-6.2479059586357265E-2"/>
                </c:manualLayout>
              </c:layout>
              <c:tx>
                <c:rich>
                  <a:bodyPr/>
                  <a:lstStyle/>
                  <a:p>
                    <a:fld id="{79C254D5-D3C9-4255-A68D-F9EAD8CC4216}" type="VALUE">
                      <a:rPr lang="en-US" sz="1400"/>
                      <a:pPr/>
                      <a:t>[VALUE]</a:t>
                    </a:fld>
                    <a:endParaRPr lang="en-IN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AE-42A6-9EF9-565C5AD3BD21}"/>
                </c:ext>
              </c:extLst>
            </c:dLbl>
            <c:dLbl>
              <c:idx val="1"/>
              <c:layout>
                <c:manualLayout>
                  <c:x val="0.11379775858983535"/>
                  <c:y val="0.149656249018975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5BB3EEC-B927-43FA-A86D-295A2FE61022}" type="VALUE">
                      <a:rPr lang="en-US" sz="1400"/>
                      <a:pPr>
                        <a:defRPr/>
                      </a:pPr>
                      <a:t>[VALUE]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664772727272726"/>
                      <c:h val="6.4370046718169843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6AE-42A6-9EF9-565C5AD3BD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593</c:v>
                </c:pt>
                <c:pt idx="1">
                  <c:v>1417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AE-42A6-9EF9-565C5AD3BD2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219667143879741"/>
          <c:y val="0.7925502070496776"/>
          <c:w val="0.77810665712240501"/>
          <c:h val="0.171205397275677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DB3DF1-8BB5-41F5-8261-B9812A7096E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7F447A-D1E4-448E-BD43-B2F5E43DCD0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6E9539F-22F5-466A-B64D-B5447CEB3E98}" type="parTrans" cxnId="{964BD3F7-E041-4EEE-876B-958D7A340FC7}">
      <dgm:prSet/>
      <dgm:spPr/>
      <dgm:t>
        <a:bodyPr/>
        <a:lstStyle/>
        <a:p>
          <a:endParaRPr lang="en-US"/>
        </a:p>
      </dgm:t>
    </dgm:pt>
    <dgm:pt modelId="{60F08A29-09BC-499C-A864-20DC31553C06}" type="sibTrans" cxnId="{964BD3F7-E041-4EEE-876B-958D7A340FC7}">
      <dgm:prSet/>
      <dgm:spPr/>
      <dgm:t>
        <a:bodyPr/>
        <a:lstStyle/>
        <a:p>
          <a:endParaRPr lang="en-US"/>
        </a:p>
      </dgm:t>
    </dgm:pt>
    <dgm:pt modelId="{130A2CBF-4BD6-477A-8ADF-9780C7112557}">
      <dgm:prSet phldrT="[Text]" custT="1"/>
      <dgm:spPr>
        <a:effectLst>
          <a:outerShdw blurRad="50800" dist="38100" dir="16200000" rotWithShape="0">
            <a:prstClr val="black">
              <a:alpha val="40000"/>
            </a:prstClr>
          </a:outerShdw>
          <a:reflection blurRad="457200" stA="45000" endPos="65000" dist="292100" dir="5400000" sy="-100000" algn="bl" rotWithShape="0"/>
        </a:effectLst>
      </dgm:spPr>
      <dgm:t>
        <a:bodyPr/>
        <a:lstStyle/>
        <a:p>
          <a:r>
            <a:rPr lang="en-U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Top</a:t>
          </a:r>
          <a:r>
            <a:rPr lang="en-US" sz="3200" b="1" cap="none" spc="50" baseline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 5 State by AVERAGE of IDV</a:t>
          </a:r>
          <a:endParaRPr lang="en-US" sz="3200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0206E3BC-EA20-47F6-A521-5132C0DB2CC0}" type="parTrans" cxnId="{2904CA70-EA37-4437-97EC-280431370F8A}">
      <dgm:prSet/>
      <dgm:spPr/>
      <dgm:t>
        <a:bodyPr/>
        <a:lstStyle/>
        <a:p>
          <a:endParaRPr lang="en-US"/>
        </a:p>
      </dgm:t>
    </dgm:pt>
    <dgm:pt modelId="{0BA668C3-9995-48DC-9C46-34875B61A828}" type="sibTrans" cxnId="{2904CA70-EA37-4437-97EC-280431370F8A}">
      <dgm:prSet/>
      <dgm:spPr/>
      <dgm:t>
        <a:bodyPr/>
        <a:lstStyle/>
        <a:p>
          <a:endParaRPr lang="en-US"/>
        </a:p>
      </dgm:t>
    </dgm:pt>
    <dgm:pt modelId="{032C2F5E-7058-4530-93E3-1B013840628B}">
      <dgm:prSet phldrT="[Text]" custT="1"/>
      <dgm:spPr/>
      <dgm:t>
        <a:bodyPr/>
        <a:lstStyle/>
        <a:p>
          <a:r>
            <a:rPr lang="en-US" sz="2800" b="1" i="0" u="none" dirty="0"/>
            <a:t>Gujarat” has the highest value for “AVERAGE of IDV” (192810)</a:t>
          </a:r>
          <a:endParaRPr lang="en-US" sz="2800" dirty="0"/>
        </a:p>
      </dgm:t>
    </dgm:pt>
    <dgm:pt modelId="{FB93D45A-B23D-4255-8F01-968B4F837BE5}" type="parTrans" cxnId="{785AD35C-C791-4541-A86C-9035D5280415}">
      <dgm:prSet/>
      <dgm:spPr/>
      <dgm:t>
        <a:bodyPr/>
        <a:lstStyle/>
        <a:p>
          <a:endParaRPr lang="en-US"/>
        </a:p>
      </dgm:t>
    </dgm:pt>
    <dgm:pt modelId="{A4E5447D-49AA-423F-827D-73595585D200}" type="sibTrans" cxnId="{785AD35C-C791-4541-A86C-9035D5280415}">
      <dgm:prSet/>
      <dgm:spPr/>
      <dgm:t>
        <a:bodyPr/>
        <a:lstStyle/>
        <a:p>
          <a:endParaRPr lang="en-US"/>
        </a:p>
      </dgm:t>
    </dgm:pt>
    <dgm:pt modelId="{D28D5928-69AB-4A72-A186-FB932E35BCAB}" type="pres">
      <dgm:prSet presAssocID="{C6DB3DF1-8BB5-41F5-8261-B9812A7096E4}" presName="vert0" presStyleCnt="0">
        <dgm:presLayoutVars>
          <dgm:dir/>
          <dgm:animOne val="branch"/>
          <dgm:animLvl val="lvl"/>
        </dgm:presLayoutVars>
      </dgm:prSet>
      <dgm:spPr/>
    </dgm:pt>
    <dgm:pt modelId="{C5C8374F-97F9-4484-B991-33B21C2E82E9}" type="pres">
      <dgm:prSet presAssocID="{E97F447A-D1E4-448E-BD43-B2F5E43DCD05}" presName="thickLine" presStyleLbl="alignNode1" presStyleIdx="0" presStyleCnt="1"/>
      <dgm:spPr/>
    </dgm:pt>
    <dgm:pt modelId="{D9387433-3414-4FCA-926A-8180E8D2E089}" type="pres">
      <dgm:prSet presAssocID="{E97F447A-D1E4-448E-BD43-B2F5E43DCD05}" presName="horz1" presStyleCnt="0"/>
      <dgm:spPr/>
    </dgm:pt>
    <dgm:pt modelId="{587B1F70-0F64-4FD3-9C45-B3F88DC47D41}" type="pres">
      <dgm:prSet presAssocID="{E97F447A-D1E4-448E-BD43-B2F5E43DCD05}" presName="tx1" presStyleLbl="revTx" presStyleIdx="0" presStyleCnt="3"/>
      <dgm:spPr/>
    </dgm:pt>
    <dgm:pt modelId="{33191347-813B-4FCB-910C-09C051AAEC0B}" type="pres">
      <dgm:prSet presAssocID="{E97F447A-D1E4-448E-BD43-B2F5E43DCD05}" presName="vert1" presStyleCnt="0"/>
      <dgm:spPr/>
    </dgm:pt>
    <dgm:pt modelId="{D68CF1C3-EC57-4497-B21C-047FD3AE77C2}" type="pres">
      <dgm:prSet presAssocID="{130A2CBF-4BD6-477A-8ADF-9780C7112557}" presName="vertSpace2a" presStyleCnt="0"/>
      <dgm:spPr/>
    </dgm:pt>
    <dgm:pt modelId="{420A8E86-F356-4ACA-927B-80483F81EC6D}" type="pres">
      <dgm:prSet presAssocID="{130A2CBF-4BD6-477A-8ADF-9780C7112557}" presName="horz2" presStyleCnt="0"/>
      <dgm:spPr/>
    </dgm:pt>
    <dgm:pt modelId="{466A76AE-3F05-4EC3-AB7F-181039B46624}" type="pres">
      <dgm:prSet presAssocID="{130A2CBF-4BD6-477A-8ADF-9780C7112557}" presName="horzSpace2" presStyleCnt="0"/>
      <dgm:spPr/>
    </dgm:pt>
    <dgm:pt modelId="{060D147B-E55C-4386-A972-6A2DC795A39E}" type="pres">
      <dgm:prSet presAssocID="{130A2CBF-4BD6-477A-8ADF-9780C7112557}" presName="tx2" presStyleLbl="revTx" presStyleIdx="1" presStyleCnt="3" custAng="0" custScaleX="360348" custScaleY="43491" custLinFactNeighborX="-14079" custLinFactNeighborY="-2753"/>
      <dgm:spPr/>
    </dgm:pt>
    <dgm:pt modelId="{8A41DFEB-7F58-4516-AC3C-903A1341D403}" type="pres">
      <dgm:prSet presAssocID="{130A2CBF-4BD6-477A-8ADF-9780C7112557}" presName="vert2" presStyleCnt="0"/>
      <dgm:spPr/>
    </dgm:pt>
    <dgm:pt modelId="{ACF153AA-5CF6-4327-9958-30B0AF716AC1}" type="pres">
      <dgm:prSet presAssocID="{130A2CBF-4BD6-477A-8ADF-9780C7112557}" presName="thinLine2b" presStyleLbl="callout" presStyleIdx="0" presStyleCnt="2" custFlipHor="1" custSzY="45720" custScaleX="157716"/>
      <dgm:spPr>
        <a:ln>
          <a:noFill/>
        </a:ln>
      </dgm:spPr>
    </dgm:pt>
    <dgm:pt modelId="{193C3356-F4BA-472D-8644-65A393AF9FEF}" type="pres">
      <dgm:prSet presAssocID="{130A2CBF-4BD6-477A-8ADF-9780C7112557}" presName="vertSpace2b" presStyleCnt="0"/>
      <dgm:spPr/>
    </dgm:pt>
    <dgm:pt modelId="{3456B462-4189-498C-A119-7419E4C67545}" type="pres">
      <dgm:prSet presAssocID="{032C2F5E-7058-4530-93E3-1B013840628B}" presName="horz2" presStyleCnt="0"/>
      <dgm:spPr/>
    </dgm:pt>
    <dgm:pt modelId="{2B997936-F34A-4E6F-B5DF-BCAF5795CCEF}" type="pres">
      <dgm:prSet presAssocID="{032C2F5E-7058-4530-93E3-1B013840628B}" presName="horzSpace2" presStyleCnt="0"/>
      <dgm:spPr/>
    </dgm:pt>
    <dgm:pt modelId="{46042B4F-6F4F-4CF4-ABEF-25D3B221443F}" type="pres">
      <dgm:prSet presAssocID="{032C2F5E-7058-4530-93E3-1B013840628B}" presName="tx2" presStyleLbl="revTx" presStyleIdx="2" presStyleCnt="3" custScaleX="176309" custScaleY="57007"/>
      <dgm:spPr/>
    </dgm:pt>
    <dgm:pt modelId="{9EAA277D-F3E9-4AB7-86DB-63CC0C2E88C8}" type="pres">
      <dgm:prSet presAssocID="{032C2F5E-7058-4530-93E3-1B013840628B}" presName="vert2" presStyleCnt="0"/>
      <dgm:spPr/>
    </dgm:pt>
    <dgm:pt modelId="{947E2F14-34D8-4823-A3AC-5D1FD15DDCFA}" type="pres">
      <dgm:prSet presAssocID="{032C2F5E-7058-4530-93E3-1B013840628B}" presName="thinLine2b" presStyleLbl="callout" presStyleIdx="1" presStyleCnt="2" custLinFactY="-200000" custLinFactNeighborX="10976" custLinFactNeighborY="-278774"/>
      <dgm:spPr>
        <a:ln>
          <a:solidFill>
            <a:schemeClr val="accent1">
              <a:tint val="50000"/>
              <a:hueOff val="0"/>
              <a:satOff val="0"/>
              <a:lumOff val="0"/>
            </a:schemeClr>
          </a:solidFill>
        </a:ln>
      </dgm:spPr>
    </dgm:pt>
    <dgm:pt modelId="{904F229B-E604-487D-8855-9DA7B9C77724}" type="pres">
      <dgm:prSet presAssocID="{032C2F5E-7058-4530-93E3-1B013840628B}" presName="vertSpace2b" presStyleCnt="0"/>
      <dgm:spPr/>
    </dgm:pt>
  </dgm:ptLst>
  <dgm:cxnLst>
    <dgm:cxn modelId="{785AD35C-C791-4541-A86C-9035D5280415}" srcId="{E97F447A-D1E4-448E-BD43-B2F5E43DCD05}" destId="{032C2F5E-7058-4530-93E3-1B013840628B}" srcOrd="1" destOrd="0" parTransId="{FB93D45A-B23D-4255-8F01-968B4F837BE5}" sibTransId="{A4E5447D-49AA-423F-827D-73595585D200}"/>
    <dgm:cxn modelId="{2904CA70-EA37-4437-97EC-280431370F8A}" srcId="{E97F447A-D1E4-448E-BD43-B2F5E43DCD05}" destId="{130A2CBF-4BD6-477A-8ADF-9780C7112557}" srcOrd="0" destOrd="0" parTransId="{0206E3BC-EA20-47F6-A521-5132C0DB2CC0}" sibTransId="{0BA668C3-9995-48DC-9C46-34875B61A828}"/>
    <dgm:cxn modelId="{BAA38DA8-8619-4448-9D4F-D8E086B5E7A0}" type="presOf" srcId="{130A2CBF-4BD6-477A-8ADF-9780C7112557}" destId="{060D147B-E55C-4386-A972-6A2DC795A39E}" srcOrd="0" destOrd="0" presId="urn:microsoft.com/office/officeart/2008/layout/LinedList"/>
    <dgm:cxn modelId="{0751CBAB-04D5-4963-A96F-254F473E35EB}" type="presOf" srcId="{032C2F5E-7058-4530-93E3-1B013840628B}" destId="{46042B4F-6F4F-4CF4-ABEF-25D3B221443F}" srcOrd="0" destOrd="0" presId="urn:microsoft.com/office/officeart/2008/layout/LinedList"/>
    <dgm:cxn modelId="{9454BAF2-BB3C-4EB3-A2BF-AA25A9BCDC34}" type="presOf" srcId="{C6DB3DF1-8BB5-41F5-8261-B9812A7096E4}" destId="{D28D5928-69AB-4A72-A186-FB932E35BCAB}" srcOrd="0" destOrd="0" presId="urn:microsoft.com/office/officeart/2008/layout/LinedList"/>
    <dgm:cxn modelId="{964BD3F7-E041-4EEE-876B-958D7A340FC7}" srcId="{C6DB3DF1-8BB5-41F5-8261-B9812A7096E4}" destId="{E97F447A-D1E4-448E-BD43-B2F5E43DCD05}" srcOrd="0" destOrd="0" parTransId="{D6E9539F-22F5-466A-B64D-B5447CEB3E98}" sibTransId="{60F08A29-09BC-499C-A864-20DC31553C06}"/>
    <dgm:cxn modelId="{D6B0DCFE-4872-46CB-8E12-AD02F719AF3E}" type="presOf" srcId="{E97F447A-D1E4-448E-BD43-B2F5E43DCD05}" destId="{587B1F70-0F64-4FD3-9C45-B3F88DC47D41}" srcOrd="0" destOrd="0" presId="urn:microsoft.com/office/officeart/2008/layout/LinedList"/>
    <dgm:cxn modelId="{7FA9F953-0D63-403A-B104-962DD24F6DAB}" type="presParOf" srcId="{D28D5928-69AB-4A72-A186-FB932E35BCAB}" destId="{C5C8374F-97F9-4484-B991-33B21C2E82E9}" srcOrd="0" destOrd="0" presId="urn:microsoft.com/office/officeart/2008/layout/LinedList"/>
    <dgm:cxn modelId="{82137882-D40A-4764-AB0D-3E8D60BA8FF1}" type="presParOf" srcId="{D28D5928-69AB-4A72-A186-FB932E35BCAB}" destId="{D9387433-3414-4FCA-926A-8180E8D2E089}" srcOrd="1" destOrd="0" presId="urn:microsoft.com/office/officeart/2008/layout/LinedList"/>
    <dgm:cxn modelId="{8E5C2F60-1CFF-43F4-BAE9-FA5A8B292E9A}" type="presParOf" srcId="{D9387433-3414-4FCA-926A-8180E8D2E089}" destId="{587B1F70-0F64-4FD3-9C45-B3F88DC47D41}" srcOrd="0" destOrd="0" presId="urn:microsoft.com/office/officeart/2008/layout/LinedList"/>
    <dgm:cxn modelId="{D6F8F269-17F4-436B-8856-2223C877A458}" type="presParOf" srcId="{D9387433-3414-4FCA-926A-8180E8D2E089}" destId="{33191347-813B-4FCB-910C-09C051AAEC0B}" srcOrd="1" destOrd="0" presId="urn:microsoft.com/office/officeart/2008/layout/LinedList"/>
    <dgm:cxn modelId="{087CABEE-617D-4415-ADC3-8019E2314E97}" type="presParOf" srcId="{33191347-813B-4FCB-910C-09C051AAEC0B}" destId="{D68CF1C3-EC57-4497-B21C-047FD3AE77C2}" srcOrd="0" destOrd="0" presId="urn:microsoft.com/office/officeart/2008/layout/LinedList"/>
    <dgm:cxn modelId="{CEFBE4E8-439E-41C4-8308-9AB439750619}" type="presParOf" srcId="{33191347-813B-4FCB-910C-09C051AAEC0B}" destId="{420A8E86-F356-4ACA-927B-80483F81EC6D}" srcOrd="1" destOrd="0" presId="urn:microsoft.com/office/officeart/2008/layout/LinedList"/>
    <dgm:cxn modelId="{A1B7FEBF-43F6-4A3A-9663-5774AE3FA288}" type="presParOf" srcId="{420A8E86-F356-4ACA-927B-80483F81EC6D}" destId="{466A76AE-3F05-4EC3-AB7F-181039B46624}" srcOrd="0" destOrd="0" presId="urn:microsoft.com/office/officeart/2008/layout/LinedList"/>
    <dgm:cxn modelId="{38D87850-2015-401A-BFC7-DA64960761F7}" type="presParOf" srcId="{420A8E86-F356-4ACA-927B-80483F81EC6D}" destId="{060D147B-E55C-4386-A972-6A2DC795A39E}" srcOrd="1" destOrd="0" presId="urn:microsoft.com/office/officeart/2008/layout/LinedList"/>
    <dgm:cxn modelId="{57B5E059-4BDC-4398-B837-BED0F3DEC546}" type="presParOf" srcId="{420A8E86-F356-4ACA-927B-80483F81EC6D}" destId="{8A41DFEB-7F58-4516-AC3C-903A1341D403}" srcOrd="2" destOrd="0" presId="urn:microsoft.com/office/officeart/2008/layout/LinedList"/>
    <dgm:cxn modelId="{019FF8A4-A6DD-484E-8C9A-0AA42E67E8D3}" type="presParOf" srcId="{33191347-813B-4FCB-910C-09C051AAEC0B}" destId="{ACF153AA-5CF6-4327-9958-30B0AF716AC1}" srcOrd="2" destOrd="0" presId="urn:microsoft.com/office/officeart/2008/layout/LinedList"/>
    <dgm:cxn modelId="{E2DBAA37-2751-44F1-B5BC-496719102C16}" type="presParOf" srcId="{33191347-813B-4FCB-910C-09C051AAEC0B}" destId="{193C3356-F4BA-472D-8644-65A393AF9FEF}" srcOrd="3" destOrd="0" presId="urn:microsoft.com/office/officeart/2008/layout/LinedList"/>
    <dgm:cxn modelId="{A1E7E1A9-0DE2-4D03-9564-32AFF6DBF527}" type="presParOf" srcId="{33191347-813B-4FCB-910C-09C051AAEC0B}" destId="{3456B462-4189-498C-A119-7419E4C67545}" srcOrd="4" destOrd="0" presId="urn:microsoft.com/office/officeart/2008/layout/LinedList"/>
    <dgm:cxn modelId="{79AC8007-694A-45F4-93F8-8F0A1AAF66B4}" type="presParOf" srcId="{3456B462-4189-498C-A119-7419E4C67545}" destId="{2B997936-F34A-4E6F-B5DF-BCAF5795CCEF}" srcOrd="0" destOrd="0" presId="urn:microsoft.com/office/officeart/2008/layout/LinedList"/>
    <dgm:cxn modelId="{CDBE5D15-AD55-4FF1-91E1-787A77BD6E29}" type="presParOf" srcId="{3456B462-4189-498C-A119-7419E4C67545}" destId="{46042B4F-6F4F-4CF4-ABEF-25D3B221443F}" srcOrd="1" destOrd="0" presId="urn:microsoft.com/office/officeart/2008/layout/LinedList"/>
    <dgm:cxn modelId="{885596D9-A840-482F-9761-DBFC050D8AED}" type="presParOf" srcId="{3456B462-4189-498C-A119-7419E4C67545}" destId="{9EAA277D-F3E9-4AB7-86DB-63CC0C2E88C8}" srcOrd="2" destOrd="0" presId="urn:microsoft.com/office/officeart/2008/layout/LinedList"/>
    <dgm:cxn modelId="{207A7A44-5944-4AFE-B2E0-2B26B670B7FB}" type="presParOf" srcId="{33191347-813B-4FCB-910C-09C051AAEC0B}" destId="{947E2F14-34D8-4823-A3AC-5D1FD15DDCFA}" srcOrd="5" destOrd="0" presId="urn:microsoft.com/office/officeart/2008/layout/LinedList"/>
    <dgm:cxn modelId="{24B09926-94F4-4B83-92CC-17BAAAF01FC9}" type="presParOf" srcId="{33191347-813B-4FCB-910C-09C051AAEC0B}" destId="{904F229B-E604-487D-8855-9DA7B9C77724}" srcOrd="6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2B215F-92A6-42D8-AE1E-3DAC292C4300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7ACF4D4-43EB-4B08-ACDB-AEA09D8190F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D3D59A5-B274-4F49-B70D-565CFFB33E15}" type="parTrans" cxnId="{336ECAB9-6F7C-4C25-9EE0-1D0223833870}">
      <dgm:prSet/>
      <dgm:spPr/>
      <dgm:t>
        <a:bodyPr/>
        <a:lstStyle/>
        <a:p>
          <a:endParaRPr lang="en-US"/>
        </a:p>
      </dgm:t>
    </dgm:pt>
    <dgm:pt modelId="{45EC54E5-13D3-48D7-B6AD-9C087E738F1E}" type="sibTrans" cxnId="{336ECAB9-6F7C-4C25-9EE0-1D0223833870}">
      <dgm:prSet/>
      <dgm:spPr/>
      <dgm:t>
        <a:bodyPr/>
        <a:lstStyle/>
        <a:p>
          <a:endParaRPr lang="en-US"/>
        </a:p>
      </dgm:t>
    </dgm:pt>
    <dgm:pt modelId="{C906D84A-0AEF-4386-A211-3953A7FAB19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EBDFEE4-753A-4AA9-898F-1058476CB4E3}" type="parTrans" cxnId="{DFDD2D50-8114-4EDD-BE1A-280FF7502F83}">
      <dgm:prSet/>
      <dgm:spPr/>
      <dgm:t>
        <a:bodyPr/>
        <a:lstStyle/>
        <a:p>
          <a:endParaRPr lang="en-US"/>
        </a:p>
      </dgm:t>
    </dgm:pt>
    <dgm:pt modelId="{4ED101DC-FC5E-403C-9D2A-80B78F4DEB18}" type="sibTrans" cxnId="{DFDD2D50-8114-4EDD-BE1A-280FF7502F83}">
      <dgm:prSet/>
      <dgm:spPr/>
      <dgm:t>
        <a:bodyPr/>
        <a:lstStyle/>
        <a:p>
          <a:endParaRPr lang="en-US"/>
        </a:p>
      </dgm:t>
    </dgm:pt>
    <dgm:pt modelId="{F5028781-7621-47E8-84F9-59176E6A1310}">
      <dgm:prSet/>
      <dgm:spPr/>
      <dgm:t>
        <a:bodyPr/>
        <a:lstStyle/>
        <a:p>
          <a:endParaRPr lang="en-US"/>
        </a:p>
      </dgm:t>
    </dgm:pt>
    <dgm:pt modelId="{AA02A9A6-AE7E-44FF-B581-38C579C2486A}" type="parTrans" cxnId="{0A151D61-C439-4214-8ED6-BD4DDBFC4290}">
      <dgm:prSet/>
      <dgm:spPr/>
      <dgm:t>
        <a:bodyPr/>
        <a:lstStyle/>
        <a:p>
          <a:endParaRPr lang="en-US"/>
        </a:p>
      </dgm:t>
    </dgm:pt>
    <dgm:pt modelId="{EA6280E1-16DA-42F1-A495-85C5B947D10A}" type="sibTrans" cxnId="{0A151D61-C439-4214-8ED6-BD4DDBFC4290}">
      <dgm:prSet/>
      <dgm:spPr/>
      <dgm:t>
        <a:bodyPr/>
        <a:lstStyle/>
        <a:p>
          <a:endParaRPr lang="en-US"/>
        </a:p>
      </dgm:t>
    </dgm:pt>
    <dgm:pt modelId="{51C2B0CE-771C-4665-A7FB-EC91666FB627}" type="pres">
      <dgm:prSet presAssocID="{A22B215F-92A6-42D8-AE1E-3DAC292C4300}" presName="arrowDiagram" presStyleCnt="0">
        <dgm:presLayoutVars>
          <dgm:chMax val="5"/>
          <dgm:dir/>
          <dgm:resizeHandles val="exact"/>
        </dgm:presLayoutVars>
      </dgm:prSet>
      <dgm:spPr/>
    </dgm:pt>
    <dgm:pt modelId="{94A5A3F5-DFD5-41A0-A653-7F4DB204635E}" type="pres">
      <dgm:prSet presAssocID="{A22B215F-92A6-42D8-AE1E-3DAC292C4300}" presName="arrow" presStyleLbl="bgShp" presStyleIdx="0" presStyleCnt="1" custLinFactNeighborX="11992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00C9A99-4217-4488-9B69-3D1210EBD4F9}" type="pres">
      <dgm:prSet presAssocID="{A22B215F-92A6-42D8-AE1E-3DAC292C4300}" presName="arrowDiagram3" presStyleCnt="0"/>
      <dgm:spPr/>
    </dgm:pt>
    <dgm:pt modelId="{BDAAC4CE-01DD-495D-8B01-D90FF799C39B}" type="pres">
      <dgm:prSet presAssocID="{B7ACF4D4-43EB-4B08-ACDB-AEA09D8190F3}" presName="bullet3a" presStyleLbl="node1" presStyleIdx="0" presStyleCnt="3" custLinFactX="400000" custLinFactY="-146589" custLinFactNeighborX="489966" custLinFactNeighborY="-200000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  <a:effectLst>
          <a:outerShdw blurRad="50800" dist="38100" dir="2700000" algn="tl" rotWithShape="0">
            <a:prstClr val="black">
              <a:alpha val="40000"/>
            </a:prstClr>
          </a:outerShdw>
          <a:reflection blurRad="571500" stA="45000" endPos="65000" dist="558800" dir="5400000" sy="-100000" algn="bl" rotWithShape="0"/>
        </a:effectLst>
        <a:scene3d>
          <a:camera prst="perspectiveLeft"/>
          <a:lightRig rig="threePt" dir="t"/>
        </a:scene3d>
      </dgm:spPr>
    </dgm:pt>
    <dgm:pt modelId="{28C9791C-7C69-4763-A791-B55D1C42B284}" type="pres">
      <dgm:prSet presAssocID="{B7ACF4D4-43EB-4B08-ACDB-AEA09D8190F3}" presName="textBox3a" presStyleLbl="revTx" presStyleIdx="0" presStyleCnt="3">
        <dgm:presLayoutVars>
          <dgm:bulletEnabled val="1"/>
        </dgm:presLayoutVars>
      </dgm:prSet>
      <dgm:spPr/>
    </dgm:pt>
    <dgm:pt modelId="{FE8E04A4-7695-435D-8A1B-A1553247BC20}" type="pres">
      <dgm:prSet presAssocID="{C906D84A-0AEF-4386-A211-3953A7FAB19D}" presName="bullet3b" presStyleLbl="node1" presStyleIdx="1" presStyleCnt="3" custLinFactX="200000" custLinFactNeighborX="256188" custLinFactNeighborY="-86637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  <a:effectLst>
          <a:outerShdw blurRad="50800" dist="38100" dir="18900000" algn="bl" rotWithShape="0">
            <a:prstClr val="black">
              <a:alpha val="40000"/>
            </a:prstClr>
          </a:outerShdw>
          <a:reflection blurRad="774700" stA="45000" endPos="65000" dist="558800" dir="5400000" sy="-100000" algn="bl" rotWithShape="0"/>
        </a:effectLst>
        <a:scene3d>
          <a:camera prst="perspectiveLeft"/>
          <a:lightRig rig="threePt" dir="t"/>
        </a:scene3d>
      </dgm:spPr>
    </dgm:pt>
    <dgm:pt modelId="{D2081912-778D-496B-9E38-FF70C10EC9C7}" type="pres">
      <dgm:prSet presAssocID="{C906D84A-0AEF-4386-A211-3953A7FAB19D}" presName="textBox3b" presStyleLbl="revTx" presStyleIdx="1" presStyleCnt="3">
        <dgm:presLayoutVars>
          <dgm:bulletEnabled val="1"/>
        </dgm:presLayoutVars>
      </dgm:prSet>
      <dgm:spPr/>
    </dgm:pt>
    <dgm:pt modelId="{C56AB462-7972-4F45-9C3D-D7B1455A57C0}" type="pres">
      <dgm:prSet presAssocID="{F5028781-7621-47E8-84F9-59176E6A1310}" presName="bullet3c" presStyleLbl="node1" presStyleIdx="2" presStyleCnt="3" custLinFactX="108444" custLinFactNeighborX="200000" custLinFactNeighborY="-27627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ln/>
        <a:effectLst>
          <a:outerShdw blurRad="50800" dist="38100" dir="2700000" algn="tl" rotWithShape="0">
            <a:prstClr val="black">
              <a:alpha val="40000"/>
            </a:prstClr>
          </a:outerShdw>
          <a:reflection blurRad="381000" stA="45000" endPos="65000" dist="558800" dir="5400000" sy="-100000" algn="bl" rotWithShape="0"/>
        </a:effectLst>
        <a:scene3d>
          <a:camera prst="perspectiveLeft"/>
          <a:lightRig rig="threePt" dir="t"/>
        </a:scene3d>
      </dgm:spPr>
    </dgm:pt>
    <dgm:pt modelId="{82D4CE17-AF40-41AB-86A8-BE53DB8B0222}" type="pres">
      <dgm:prSet presAssocID="{F5028781-7621-47E8-84F9-59176E6A1310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0A151D61-C439-4214-8ED6-BD4DDBFC4290}" srcId="{A22B215F-92A6-42D8-AE1E-3DAC292C4300}" destId="{F5028781-7621-47E8-84F9-59176E6A1310}" srcOrd="2" destOrd="0" parTransId="{AA02A9A6-AE7E-44FF-B581-38C579C2486A}" sibTransId="{EA6280E1-16DA-42F1-A495-85C5B947D10A}"/>
    <dgm:cxn modelId="{DFDD2D50-8114-4EDD-BE1A-280FF7502F83}" srcId="{A22B215F-92A6-42D8-AE1E-3DAC292C4300}" destId="{C906D84A-0AEF-4386-A211-3953A7FAB19D}" srcOrd="1" destOrd="0" parTransId="{9EBDFEE4-753A-4AA9-898F-1058476CB4E3}" sibTransId="{4ED101DC-FC5E-403C-9D2A-80B78F4DEB18}"/>
    <dgm:cxn modelId="{2BC55EA4-7387-49FB-B577-9D0D0237650C}" type="presOf" srcId="{C906D84A-0AEF-4386-A211-3953A7FAB19D}" destId="{D2081912-778D-496B-9E38-FF70C10EC9C7}" srcOrd="0" destOrd="0" presId="urn:microsoft.com/office/officeart/2005/8/layout/arrow2"/>
    <dgm:cxn modelId="{336ECAB9-6F7C-4C25-9EE0-1D0223833870}" srcId="{A22B215F-92A6-42D8-AE1E-3DAC292C4300}" destId="{B7ACF4D4-43EB-4B08-ACDB-AEA09D8190F3}" srcOrd="0" destOrd="0" parTransId="{7D3D59A5-B274-4F49-B70D-565CFFB33E15}" sibTransId="{45EC54E5-13D3-48D7-B6AD-9C087E738F1E}"/>
    <dgm:cxn modelId="{55FD75D3-496F-43AD-BC8C-875AD3D48B7B}" type="presOf" srcId="{A22B215F-92A6-42D8-AE1E-3DAC292C4300}" destId="{51C2B0CE-771C-4665-A7FB-EC91666FB627}" srcOrd="0" destOrd="0" presId="urn:microsoft.com/office/officeart/2005/8/layout/arrow2"/>
    <dgm:cxn modelId="{18ECF6D3-F8A6-4B46-8B53-87AC929EE53E}" type="presOf" srcId="{F5028781-7621-47E8-84F9-59176E6A1310}" destId="{82D4CE17-AF40-41AB-86A8-BE53DB8B0222}" srcOrd="0" destOrd="0" presId="urn:microsoft.com/office/officeart/2005/8/layout/arrow2"/>
    <dgm:cxn modelId="{7A31EEF3-CD55-4796-BFB8-491603BCE4D6}" type="presOf" srcId="{B7ACF4D4-43EB-4B08-ACDB-AEA09D8190F3}" destId="{28C9791C-7C69-4763-A791-B55D1C42B284}" srcOrd="0" destOrd="0" presId="urn:microsoft.com/office/officeart/2005/8/layout/arrow2"/>
    <dgm:cxn modelId="{C86F5EC9-53E4-47A9-A3F1-7FEA99B3F7C3}" type="presParOf" srcId="{51C2B0CE-771C-4665-A7FB-EC91666FB627}" destId="{94A5A3F5-DFD5-41A0-A653-7F4DB204635E}" srcOrd="0" destOrd="0" presId="urn:microsoft.com/office/officeart/2005/8/layout/arrow2"/>
    <dgm:cxn modelId="{35096835-F098-4784-8D6C-17452D60E59C}" type="presParOf" srcId="{51C2B0CE-771C-4665-A7FB-EC91666FB627}" destId="{000C9A99-4217-4488-9B69-3D1210EBD4F9}" srcOrd="1" destOrd="0" presId="urn:microsoft.com/office/officeart/2005/8/layout/arrow2"/>
    <dgm:cxn modelId="{F0D8975F-561C-43ED-920C-9074A1108DEB}" type="presParOf" srcId="{000C9A99-4217-4488-9B69-3D1210EBD4F9}" destId="{BDAAC4CE-01DD-495D-8B01-D90FF799C39B}" srcOrd="0" destOrd="0" presId="urn:microsoft.com/office/officeart/2005/8/layout/arrow2"/>
    <dgm:cxn modelId="{6F0298D1-FD2C-4898-B9B0-966AB205379C}" type="presParOf" srcId="{000C9A99-4217-4488-9B69-3D1210EBD4F9}" destId="{28C9791C-7C69-4763-A791-B55D1C42B284}" srcOrd="1" destOrd="0" presId="urn:microsoft.com/office/officeart/2005/8/layout/arrow2"/>
    <dgm:cxn modelId="{61D8DACA-3B1C-4FB1-913C-9FE26DD3FA70}" type="presParOf" srcId="{000C9A99-4217-4488-9B69-3D1210EBD4F9}" destId="{FE8E04A4-7695-435D-8A1B-A1553247BC20}" srcOrd="2" destOrd="0" presId="urn:microsoft.com/office/officeart/2005/8/layout/arrow2"/>
    <dgm:cxn modelId="{75C52621-8CE0-4B10-B54F-5B2D4D6B8C39}" type="presParOf" srcId="{000C9A99-4217-4488-9B69-3D1210EBD4F9}" destId="{D2081912-778D-496B-9E38-FF70C10EC9C7}" srcOrd="3" destOrd="0" presId="urn:microsoft.com/office/officeart/2005/8/layout/arrow2"/>
    <dgm:cxn modelId="{0DB0B985-1898-41DA-A4D1-7979035377FC}" type="presParOf" srcId="{000C9A99-4217-4488-9B69-3D1210EBD4F9}" destId="{C56AB462-7972-4F45-9C3D-D7B1455A57C0}" srcOrd="4" destOrd="0" presId="urn:microsoft.com/office/officeart/2005/8/layout/arrow2"/>
    <dgm:cxn modelId="{0EFB2233-D9F2-45BA-88E5-E258D9892C87}" type="presParOf" srcId="{000C9A99-4217-4488-9B69-3D1210EBD4F9}" destId="{82D4CE17-AF40-41AB-86A8-BE53DB8B0222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8374F-97F9-4484-B991-33B21C2E82E9}">
      <dsp:nvSpPr>
        <dsp:cNvPr id="0" name=""/>
        <dsp:cNvSpPr/>
      </dsp:nvSpPr>
      <dsp:spPr>
        <a:xfrm>
          <a:off x="0" y="0"/>
          <a:ext cx="78640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B1F70-0F64-4FD3-9C45-B3F88DC47D41}">
      <dsp:nvSpPr>
        <dsp:cNvPr id="0" name=""/>
        <dsp:cNvSpPr/>
      </dsp:nvSpPr>
      <dsp:spPr>
        <a:xfrm>
          <a:off x="0" y="0"/>
          <a:ext cx="516081" cy="4983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0" y="0"/>
        <a:ext cx="516081" cy="4983784"/>
      </dsp:txXfrm>
    </dsp:sp>
    <dsp:sp modelId="{060D147B-E55C-4386-A972-6A2DC795A39E}">
      <dsp:nvSpPr>
        <dsp:cNvPr id="0" name=""/>
        <dsp:cNvSpPr/>
      </dsp:nvSpPr>
      <dsp:spPr>
        <a:xfrm>
          <a:off x="269600" y="96018"/>
          <a:ext cx="7299274" cy="1858459"/>
        </a:xfrm>
        <a:prstGeom prst="rect">
          <a:avLst/>
        </a:prstGeom>
        <a:noFill/>
        <a:ln>
          <a:noFill/>
        </a:ln>
        <a:effectLst>
          <a:outerShdw blurRad="50800" dist="38100" dir="16200000" rotWithShape="0">
            <a:prstClr val="black">
              <a:alpha val="40000"/>
            </a:prstClr>
          </a:outerShdw>
          <a:reflection blurRad="457200" stA="45000" endPos="65000" dist="292100" dir="5400000" sy="-100000" algn="bl" rotWithShape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Top</a:t>
          </a:r>
          <a:r>
            <a:rPr lang="en-US" sz="3200" b="1" kern="1200" cap="none" spc="50" baseline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 5 State by AVERAGE of IDV</a:t>
          </a:r>
          <a:endParaRPr lang="en-US" sz="32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>
        <a:off x="269600" y="96018"/>
        <a:ext cx="7299274" cy="1858459"/>
      </dsp:txXfrm>
    </dsp:sp>
    <dsp:sp modelId="{ACF153AA-5CF6-4327-9958-30B0AF716AC1}">
      <dsp:nvSpPr>
        <dsp:cNvPr id="0" name=""/>
        <dsp:cNvSpPr/>
      </dsp:nvSpPr>
      <dsp:spPr>
        <a:xfrm flipH="1">
          <a:off x="516081" y="2072120"/>
          <a:ext cx="3255769" cy="4572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42B4F-6F4F-4CF4-ABEF-25D3B221443F}">
      <dsp:nvSpPr>
        <dsp:cNvPr id="0" name=""/>
        <dsp:cNvSpPr/>
      </dsp:nvSpPr>
      <dsp:spPr>
        <a:xfrm>
          <a:off x="554787" y="2331500"/>
          <a:ext cx="3571346" cy="2436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kern="1200" dirty="0"/>
            <a:t>Gujarat” has the highest value for “AVERAGE of IDV” (192810)</a:t>
          </a:r>
          <a:endParaRPr lang="en-US" sz="2800" kern="1200" dirty="0"/>
        </a:p>
      </dsp:txBody>
      <dsp:txXfrm>
        <a:off x="554787" y="2331500"/>
        <a:ext cx="3571346" cy="2436026"/>
      </dsp:txXfrm>
    </dsp:sp>
    <dsp:sp modelId="{947E2F14-34D8-4823-A3AC-5D1FD15DDCFA}">
      <dsp:nvSpPr>
        <dsp:cNvPr id="0" name=""/>
        <dsp:cNvSpPr/>
      </dsp:nvSpPr>
      <dsp:spPr>
        <a:xfrm>
          <a:off x="742661" y="4099897"/>
          <a:ext cx="20643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5A3F5-DFD5-41A0-A653-7F4DB204635E}">
      <dsp:nvSpPr>
        <dsp:cNvPr id="0" name=""/>
        <dsp:cNvSpPr/>
      </dsp:nvSpPr>
      <dsp:spPr>
        <a:xfrm>
          <a:off x="2254528" y="0"/>
          <a:ext cx="3291278" cy="2057049"/>
        </a:xfrm>
        <a:prstGeom prst="swooshArrow">
          <a:avLst>
            <a:gd name="adj1" fmla="val 25000"/>
            <a:gd name="adj2" fmla="val 25000"/>
          </a:avLst>
        </a:prstGeom>
        <a:gradFill rotWithShape="1">
          <a:gsLst>
            <a:gs pos="0">
              <a:schemeClr val="dk1">
                <a:tint val="48000"/>
                <a:alpha val="88000"/>
                <a:satMod val="105000"/>
                <a:lumMod val="110000"/>
              </a:schemeClr>
            </a:gs>
            <a:gs pos="100000">
              <a:schemeClr val="dk1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BDAAC4CE-01DD-495D-8B01-D90FF799C39B}">
      <dsp:nvSpPr>
        <dsp:cNvPr id="0" name=""/>
        <dsp:cNvSpPr/>
      </dsp:nvSpPr>
      <dsp:spPr>
        <a:xfrm>
          <a:off x="3039403" y="1123187"/>
          <a:ext cx="85573" cy="85573"/>
        </a:xfrm>
        <a:prstGeom prst="ellipse">
          <a:avLst/>
        </a:prstGeom>
        <a:gradFill rotWithShape="1">
          <a:gsLst>
            <a:gs pos="0">
              <a:schemeClr val="dk1">
                <a:tint val="48000"/>
                <a:alpha val="88000"/>
                <a:satMod val="105000"/>
                <a:lumMod val="110000"/>
              </a:schemeClr>
            </a:gs>
            <a:gs pos="100000">
              <a:schemeClr val="dk1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  <a:reflection blurRad="571500" stA="45000" endPos="65000" dist="558800" dir="5400000" sy="-100000" algn="bl" rotWithShape="0"/>
        </a:effectLst>
        <a:scene3d>
          <a:camera prst="perspectiveLeft"/>
          <a:lightRig rig="threePt" dir="t"/>
        </a:scene3d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28C9791C-7C69-4763-A791-B55D1C42B284}">
      <dsp:nvSpPr>
        <dsp:cNvPr id="0" name=""/>
        <dsp:cNvSpPr/>
      </dsp:nvSpPr>
      <dsp:spPr>
        <a:xfrm>
          <a:off x="2320617" y="1462561"/>
          <a:ext cx="766867" cy="594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343" tIns="0" rIns="0" bIns="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2320617" y="1462561"/>
        <a:ext cx="766867" cy="594487"/>
      </dsp:txXfrm>
    </dsp:sp>
    <dsp:sp modelId="{FE8E04A4-7695-435D-8A1B-A1553247BC20}">
      <dsp:nvSpPr>
        <dsp:cNvPr id="0" name=""/>
        <dsp:cNvSpPr/>
      </dsp:nvSpPr>
      <dsp:spPr>
        <a:xfrm>
          <a:off x="3738857" y="726650"/>
          <a:ext cx="154690" cy="154690"/>
        </a:xfrm>
        <a:prstGeom prst="ellipse">
          <a:avLst/>
        </a:prstGeom>
        <a:gradFill rotWithShape="1">
          <a:gsLst>
            <a:gs pos="0">
              <a:schemeClr val="dk1">
                <a:tint val="48000"/>
                <a:alpha val="88000"/>
                <a:satMod val="105000"/>
                <a:lumMod val="110000"/>
              </a:schemeClr>
            </a:gs>
            <a:gs pos="100000">
              <a:schemeClr val="dk1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1"/>
          </a:solidFill>
          <a:prstDash val="solid"/>
        </a:ln>
        <a:effectLst>
          <a:outerShdw blurRad="50800" dist="38100" dir="18900000" algn="bl" rotWithShape="0">
            <a:prstClr val="black">
              <a:alpha val="40000"/>
            </a:prstClr>
          </a:outerShdw>
          <a:reflection blurRad="774700" stA="45000" endPos="65000" dist="558800" dir="5400000" sy="-100000" algn="bl" rotWithShape="0"/>
        </a:effectLst>
        <a:scene3d>
          <a:camera prst="perspectiveLeft"/>
          <a:lightRig rig="threePt" dir="t"/>
        </a:scene3d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D2081912-778D-496B-9E38-FF70C10EC9C7}">
      <dsp:nvSpPr>
        <dsp:cNvPr id="0" name=""/>
        <dsp:cNvSpPr/>
      </dsp:nvSpPr>
      <dsp:spPr>
        <a:xfrm>
          <a:off x="3110524" y="938014"/>
          <a:ext cx="789906" cy="111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67" tIns="0" rIns="0" bIns="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</a:t>
          </a:r>
        </a:p>
      </dsp:txBody>
      <dsp:txXfrm>
        <a:off x="3110524" y="938014"/>
        <a:ext cx="789906" cy="1119034"/>
      </dsp:txXfrm>
    </dsp:sp>
    <dsp:sp modelId="{C56AB462-7972-4F45-9C3D-D7B1455A57C0}">
      <dsp:nvSpPr>
        <dsp:cNvPr id="0" name=""/>
        <dsp:cNvSpPr/>
      </dsp:nvSpPr>
      <dsp:spPr>
        <a:xfrm>
          <a:off x="4601436" y="461330"/>
          <a:ext cx="213933" cy="213933"/>
        </a:xfrm>
        <a:prstGeom prst="ellipse">
          <a:avLst/>
        </a:prstGeom>
        <a:gradFill rotWithShape="1">
          <a:gsLst>
            <a:gs pos="0">
              <a:schemeClr val="dk1">
                <a:tint val="48000"/>
                <a:alpha val="88000"/>
                <a:satMod val="105000"/>
                <a:lumMod val="110000"/>
              </a:schemeClr>
            </a:gs>
            <a:gs pos="100000">
              <a:schemeClr val="dk1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1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  <a:reflection blurRad="381000" stA="45000" endPos="65000" dist="558800" dir="5400000" sy="-100000" algn="bl" rotWithShape="0"/>
        </a:effectLst>
        <a:scene3d>
          <a:camera prst="perspectiveLeft"/>
          <a:lightRig rig="threePt" dir="t"/>
        </a:scene3d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82D4CE17-AF40-41AB-86A8-BE53DB8B0222}">
      <dsp:nvSpPr>
        <dsp:cNvPr id="0" name=""/>
        <dsp:cNvSpPr/>
      </dsp:nvSpPr>
      <dsp:spPr>
        <a:xfrm>
          <a:off x="4048538" y="627399"/>
          <a:ext cx="789906" cy="1429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59" tIns="0" rIns="0" bIns="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4048538" y="627399"/>
        <a:ext cx="789906" cy="1429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0.13513</cdr:x>
      <cdr:y>0.03678</cdr:y>
    </cdr:from>
    <cdr:to>
      <cdr:x>0.83975</cdr:x>
      <cdr:y>0.08684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93D378B7-B4AF-4B9E-90C3-350E6B8E36D5}"/>
            </a:ext>
          </a:extLst>
        </cdr:cNvPr>
        <cdr:cNvSpPr/>
      </cdr:nvSpPr>
      <cdr:spPr>
        <a:xfrm xmlns:a="http://schemas.openxmlformats.org/drawingml/2006/main">
          <a:off x="899440" y="186622"/>
          <a:ext cx="4690025" cy="253985"/>
        </a:xfrm>
        <a:prstGeom xmlns:a="http://schemas.openxmlformats.org/drawingml/2006/main" prst="rect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noFill/>
        </a:ln>
        <a:effectLst xmlns:a="http://schemas.openxmlformats.org/drawingml/2006/main">
          <a:outerShdw blurRad="685800" dist="1409700" dir="16200000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 rtl="0"/>
          <a:r>
            <a:rPr lang="en-US" sz="1200" b="1" dirty="0">
              <a:solidFill>
                <a:schemeClr val="bg2"/>
              </a:solidFill>
            </a:rPr>
            <a:t>Number of Car Model Analysis in Year 2006, 2008 &amp; 2010</a:t>
          </a:r>
          <a:r>
            <a:rPr lang="en-US" sz="1200" b="1" dirty="0"/>
            <a:t>r </a:t>
          </a:r>
          <a:r>
            <a:rPr lang="en-US" sz="1400" b="1" dirty="0" err="1"/>
            <a:t>Ml</a:t>
          </a:r>
          <a:r>
            <a:rPr lang="en-US" sz="1400" b="1" dirty="0"/>
            <a:t> </a:t>
          </a:r>
          <a:r>
            <a:rPr lang="en-US" dirty="0"/>
            <a:t>Registered in State per Year</a:t>
          </a:r>
        </a:p>
        <a:p xmlns:a="http://schemas.openxmlformats.org/drawingml/2006/main">
          <a:pPr algn="ctr" rtl="0"/>
          <a:r>
            <a:rPr lang="en-US" dirty="0" err="1"/>
            <a:t>ber</a:t>
          </a:r>
          <a:r>
            <a:rPr lang="en-US" dirty="0"/>
            <a:t> of Car Model Registered in State per Year</a:t>
          </a:r>
        </a:p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0.06287</cdr:x>
      <cdr:y>0.84728</cdr:y>
    </cdr:from>
    <cdr:to>
      <cdr:x>0.96451</cdr:x>
      <cdr:y>0.97592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9F288895-8561-4459-A338-D80D9E10FD2C}"/>
            </a:ext>
          </a:extLst>
        </cdr:cNvPr>
        <cdr:cNvSpPr/>
      </cdr:nvSpPr>
      <cdr:spPr>
        <a:xfrm xmlns:a="http://schemas.openxmlformats.org/drawingml/2006/main">
          <a:off x="418461" y="4298755"/>
          <a:ext cx="6001419" cy="6526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fontAlgn="b"/>
          <a:r>
            <a:rPr lang="en-US" b="1" dirty="0"/>
            <a:t>             Ford Figo                                     Hyundai Santro                 Maruti Swift                                   </a:t>
          </a:r>
        </a:p>
        <a:p xmlns:a="http://schemas.openxmlformats.org/drawingml/2006/main">
          <a:pPr fontAlgn="b"/>
          <a:r>
            <a:rPr lang="en-US" b="1" dirty="0"/>
            <a:t>             </a:t>
          </a:r>
        </a:p>
        <a:p xmlns:a="http://schemas.openxmlformats.org/drawingml/2006/main">
          <a:pPr fontAlgn="b"/>
          <a:r>
            <a:rPr lang="en-US" b="1" dirty="0"/>
            <a:t>            Maruti Wagon-R                           Tata Indica                           Tata Indigo</a:t>
          </a:r>
        </a:p>
      </cdr:txBody>
    </cdr:sp>
  </cdr:relSizeAnchor>
  <cdr:relSizeAnchor xmlns:cdr="http://schemas.openxmlformats.org/drawingml/2006/chartDrawing">
    <cdr:from>
      <cdr:x>0.07691</cdr:x>
      <cdr:y>0.85751</cdr:y>
    </cdr:from>
    <cdr:to>
      <cdr:x>0.10451</cdr:x>
      <cdr:y>0.8815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E2798B12-C7D6-4F0F-81EB-F59B46F81A94}"/>
            </a:ext>
          </a:extLst>
        </cdr:cNvPr>
        <cdr:cNvSpPr/>
      </cdr:nvSpPr>
      <cdr:spPr>
        <a:xfrm xmlns:a="http://schemas.openxmlformats.org/drawingml/2006/main">
          <a:off x="489019" y="5227901"/>
          <a:ext cx="175513" cy="146268"/>
        </a:xfrm>
        <a:prstGeom xmlns:a="http://schemas.openxmlformats.org/drawingml/2006/main" prst="rect">
          <a:avLst/>
        </a:prstGeom>
        <a:solidFill xmlns:a="http://schemas.openxmlformats.org/drawingml/2006/main">
          <a:srgbClr val="46D2A3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0.07463</cdr:x>
      <cdr:y>0.93087</cdr:y>
    </cdr:from>
    <cdr:to>
      <cdr:x>0.10223</cdr:x>
      <cdr:y>0.95486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5F9C3030-C5EC-4E20-B08D-8F306CCED72D}"/>
            </a:ext>
          </a:extLst>
        </cdr:cNvPr>
        <cdr:cNvSpPr/>
      </cdr:nvSpPr>
      <cdr:spPr>
        <a:xfrm xmlns:a="http://schemas.openxmlformats.org/drawingml/2006/main">
          <a:off x="474336" y="4449689"/>
          <a:ext cx="175430" cy="114675"/>
        </a:xfrm>
        <a:prstGeom xmlns:a="http://schemas.openxmlformats.org/drawingml/2006/main" prst="rect">
          <a:avLst/>
        </a:prstGeom>
        <a:solidFill xmlns:a="http://schemas.openxmlformats.org/drawingml/2006/main">
          <a:srgbClr val="DE4F6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0.39762</cdr:x>
      <cdr:y>0.85532</cdr:y>
    </cdr:from>
    <cdr:to>
      <cdr:x>0.42522</cdr:x>
      <cdr:y>0.87931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5F9C3030-C5EC-4E20-B08D-8F306CCED72D}"/>
            </a:ext>
          </a:extLst>
        </cdr:cNvPr>
        <cdr:cNvSpPr/>
      </cdr:nvSpPr>
      <cdr:spPr>
        <a:xfrm xmlns:a="http://schemas.openxmlformats.org/drawingml/2006/main">
          <a:off x="2528277" y="5214512"/>
          <a:ext cx="175513" cy="14626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>
            <a:lumMod val="75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0.67039</cdr:x>
      <cdr:y>0.8577</cdr:y>
    </cdr:from>
    <cdr:to>
      <cdr:x>0.69799</cdr:x>
      <cdr:y>0.88169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B21F89AE-CD94-463D-ACBB-CEDCCE8659A7}"/>
            </a:ext>
          </a:extLst>
        </cdr:cNvPr>
        <cdr:cNvSpPr/>
      </cdr:nvSpPr>
      <cdr:spPr>
        <a:xfrm xmlns:a="http://schemas.openxmlformats.org/drawingml/2006/main">
          <a:off x="4262733" y="5229026"/>
          <a:ext cx="175513" cy="146268"/>
        </a:xfrm>
        <a:prstGeom xmlns:a="http://schemas.openxmlformats.org/drawingml/2006/main" prst="rect">
          <a:avLst/>
        </a:prstGeom>
        <a:solidFill xmlns:a="http://schemas.openxmlformats.org/drawingml/2006/main">
          <a:srgbClr val="0070C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0.39408</cdr:x>
      <cdr:y>0.93087</cdr:y>
    </cdr:from>
    <cdr:to>
      <cdr:x>0.42168</cdr:x>
      <cdr:y>0.95486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B57FCC9B-6EEB-4A51-A184-9570F15A5423}"/>
            </a:ext>
          </a:extLst>
        </cdr:cNvPr>
        <cdr:cNvSpPr/>
      </cdr:nvSpPr>
      <cdr:spPr>
        <a:xfrm xmlns:a="http://schemas.openxmlformats.org/drawingml/2006/main">
          <a:off x="2504823" y="4449689"/>
          <a:ext cx="175429" cy="114675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0.67268</cdr:x>
      <cdr:y>0.93087</cdr:y>
    </cdr:from>
    <cdr:to>
      <cdr:x>0.70028</cdr:x>
      <cdr:y>0.95486</cdr:y>
    </cdr:to>
    <cdr:sp macro="" textlink="">
      <cdr:nvSpPr>
        <cdr:cNvPr id="12" name="Rectangle 11">
          <a:extLst xmlns:a="http://schemas.openxmlformats.org/drawingml/2006/main">
            <a:ext uri="{FF2B5EF4-FFF2-40B4-BE49-F238E27FC236}">
              <a16:creationId xmlns:a16="http://schemas.microsoft.com/office/drawing/2014/main" id="{B57FCC9B-6EEB-4A51-A184-9570F15A5423}"/>
            </a:ext>
          </a:extLst>
        </cdr:cNvPr>
        <cdr:cNvSpPr/>
      </cdr:nvSpPr>
      <cdr:spPr>
        <a:xfrm xmlns:a="http://schemas.openxmlformats.org/drawingml/2006/main">
          <a:off x="4275627" y="4449689"/>
          <a:ext cx="175429" cy="114675"/>
        </a:xfrm>
        <a:prstGeom xmlns:a="http://schemas.openxmlformats.org/drawingml/2006/main" prst="rect">
          <a:avLst/>
        </a:prstGeom>
        <a:solidFill xmlns:a="http://schemas.openxmlformats.org/drawingml/2006/main">
          <a:srgbClr val="7030A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3722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017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6687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4521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6852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7225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228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58460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5499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408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417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825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>
    <p:push dir="u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hyperlink" Target="https://singularityhub.com/2016/08/30/how-self-driving-cars-will-change-it-all-from-energy-to-real-estate/" TargetMode="External"/><Relationship Id="rId10" Type="http://schemas.openxmlformats.org/officeDocument/2006/relationships/image" Target="../media/image9.jpg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audio" Target="../media/media1.m4a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11.png"/><Relationship Id="rId10" Type="http://schemas.openxmlformats.org/officeDocument/2006/relationships/diagramData" Target="../diagrams/data2.xml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1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DF27-30FD-4C9F-8E5E-A4C22B7FF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695" y="5276994"/>
            <a:ext cx="6949187" cy="1091124"/>
          </a:xfr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  <a:scene3d>
              <a:camera prst="obliqueBottomLef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/>
                </a:solidFill>
              </a:rPr>
              <a:t> 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AUTO-INSURANCE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ANALYSIS  </a:t>
            </a:r>
            <a:endParaRPr lang="en-US" sz="4400" b="1" dirty="0">
              <a:ln w="22225">
                <a:solidFill>
                  <a:schemeClr val="bg2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1F5F0-DB98-4907-87B3-C82BF64BA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16" y="5747479"/>
            <a:ext cx="1679697" cy="610446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May, 2018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6493EE-C893-43F5-AC58-AA9AA4E58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89695" y="716968"/>
            <a:ext cx="8616650" cy="43736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59F751-5052-43DF-B534-683628C9DB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" t="10867" r="9247" b="37078"/>
          <a:stretch/>
        </p:blipFill>
        <p:spPr>
          <a:xfrm>
            <a:off x="9942831" y="3716818"/>
            <a:ext cx="985311" cy="663906"/>
          </a:xfrm>
          <a:prstGeom prst="ellipse">
            <a:avLst/>
          </a:pr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13B5EB-D9DB-476F-9B4F-4B47A1B0B3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" t="21323" r="9222" b="34260"/>
          <a:stretch/>
        </p:blipFill>
        <p:spPr>
          <a:xfrm>
            <a:off x="9942831" y="4748276"/>
            <a:ext cx="1027264" cy="684637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603E11-58A7-473B-A681-A3B2EDE0CE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1" t="1226" r="14615" b="36198"/>
          <a:stretch/>
        </p:blipFill>
        <p:spPr>
          <a:xfrm>
            <a:off x="9918427" y="2685360"/>
            <a:ext cx="983878" cy="624946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8FB7FB-4DAA-42B9-AE4B-A111608DD2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11364" r="14938" b="20442"/>
          <a:stretch/>
        </p:blipFill>
        <p:spPr>
          <a:xfrm>
            <a:off x="9942831" y="344569"/>
            <a:ext cx="985311" cy="624947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99085E-90C1-4687-8047-CA2E0E25B3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t="15640" r="7736" b="20050"/>
          <a:stretch/>
        </p:blipFill>
        <p:spPr>
          <a:xfrm>
            <a:off x="9943871" y="1425087"/>
            <a:ext cx="958434" cy="892721"/>
          </a:xfrm>
          <a:prstGeom prst="flowChartConnector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FBF4B6-D86C-4DD6-AA17-1375949C7A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77" y="4748276"/>
            <a:ext cx="2504823" cy="2889371"/>
          </a:xfrm>
          <a:prstGeom prst="rect">
            <a:avLst/>
          </a:prstGeom>
          <a:noFill/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4830EC7-A8D0-4518-908B-E7A887DFC38E}"/>
              </a:ext>
            </a:extLst>
          </p:cNvPr>
          <p:cNvSpPr/>
          <p:nvPr/>
        </p:nvSpPr>
        <p:spPr>
          <a:xfrm flipH="1">
            <a:off x="5957455" y="6359236"/>
            <a:ext cx="2961258" cy="443023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By:  Deepa Kushwaha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3165970"/>
      </p:ext>
    </p:extLst>
  </p:cSld>
  <p:clrMapOvr>
    <a:masterClrMapping/>
  </p:clrMapOvr>
  <p:transition advClick="0" advTm="7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8000">
              <a:schemeClr val="accent5">
                <a:lumMod val="0"/>
                <a:lumOff val="100000"/>
              </a:schemeClr>
            </a:gs>
            <a:gs pos="27500">
              <a:srgbClr val="FFD9B4"/>
            </a:gs>
            <a:gs pos="28906">
              <a:srgbClr val="FFB56D"/>
            </a:gs>
            <a:gs pos="28812">
              <a:srgbClr val="FFB772"/>
            </a:gs>
            <a:gs pos="28625">
              <a:srgbClr val="FFBC7B"/>
            </a:gs>
            <a:gs pos="31000">
              <a:srgbClr val="FFC68E"/>
            </a:gs>
            <a:gs pos="100000">
              <a:schemeClr val="accent6">
                <a:lumMod val="75000"/>
              </a:schemeClr>
            </a:gs>
            <a:gs pos="59000">
              <a:schemeClr val="accent1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ylinder 6">
            <a:extLst>
              <a:ext uri="{FF2B5EF4-FFF2-40B4-BE49-F238E27FC236}">
                <a16:creationId xmlns:a16="http://schemas.microsoft.com/office/drawing/2014/main" id="{776B39F0-AA16-46F3-8C98-F13A455F71FF}"/>
              </a:ext>
            </a:extLst>
          </p:cNvPr>
          <p:cNvSpPr/>
          <p:nvPr/>
        </p:nvSpPr>
        <p:spPr>
          <a:xfrm>
            <a:off x="8010480" y="3092122"/>
            <a:ext cx="604911" cy="2616591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186548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D368968C-C26C-4135-AA85-43D986A0555E}"/>
              </a:ext>
            </a:extLst>
          </p:cNvPr>
          <p:cNvSpPr/>
          <p:nvPr/>
        </p:nvSpPr>
        <p:spPr>
          <a:xfrm>
            <a:off x="9335200" y="2345229"/>
            <a:ext cx="604911" cy="3366003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  187316  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A0E602F4-87FD-40C0-924C-1D7444F35960}"/>
              </a:ext>
            </a:extLst>
          </p:cNvPr>
          <p:cNvSpPr/>
          <p:nvPr/>
        </p:nvSpPr>
        <p:spPr>
          <a:xfrm>
            <a:off x="10815487" y="1457339"/>
            <a:ext cx="604911" cy="4251374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/>
              <a:t>192810 </a:t>
            </a:r>
            <a:endParaRPr lang="en-US" sz="1600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68D495-A5DC-4538-A3B6-F6C43880ECF9}"/>
              </a:ext>
            </a:extLst>
          </p:cNvPr>
          <p:cNvSpPr/>
          <p:nvPr/>
        </p:nvSpPr>
        <p:spPr>
          <a:xfrm>
            <a:off x="6542978" y="3728686"/>
            <a:ext cx="649447" cy="1980027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186288</a:t>
            </a:r>
            <a:r>
              <a:rPr lang="en-US" dirty="0"/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84B52B-83C5-4B78-BE51-6A65829D070E}"/>
              </a:ext>
            </a:extLst>
          </p:cNvPr>
          <p:cNvSpPr/>
          <p:nvPr/>
        </p:nvSpPr>
        <p:spPr>
          <a:xfrm>
            <a:off x="6247382" y="2785036"/>
            <a:ext cx="1184144" cy="26258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HARYANA</a:t>
            </a:r>
            <a:r>
              <a:rPr lang="en-US" dirty="0"/>
              <a:t>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2241F4-D7F1-4BD9-9A98-B73E02059605}"/>
              </a:ext>
            </a:extLst>
          </p:cNvPr>
          <p:cNvSpPr/>
          <p:nvPr/>
        </p:nvSpPr>
        <p:spPr>
          <a:xfrm>
            <a:off x="5033393" y="4028230"/>
            <a:ext cx="876395" cy="26258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NCR</a:t>
            </a:r>
            <a:r>
              <a:rPr lang="en-US" dirty="0"/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93D8F5-BCDF-41B3-B84C-27B572448473}"/>
              </a:ext>
            </a:extLst>
          </p:cNvPr>
          <p:cNvSpPr/>
          <p:nvPr/>
        </p:nvSpPr>
        <p:spPr>
          <a:xfrm>
            <a:off x="10515889" y="498966"/>
            <a:ext cx="1079600" cy="2994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Gujarat</a:t>
            </a:r>
            <a:r>
              <a:rPr lang="en-US" b="1" dirty="0"/>
              <a:t>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B703F4-538A-4487-8877-FAD11DB32C31}"/>
              </a:ext>
            </a:extLst>
          </p:cNvPr>
          <p:cNvSpPr/>
          <p:nvPr/>
        </p:nvSpPr>
        <p:spPr>
          <a:xfrm>
            <a:off x="8819248" y="1295662"/>
            <a:ext cx="1757767" cy="299495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UTTAR PRADESH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E7B3596-055E-487A-94C9-9238E299CC61}"/>
              </a:ext>
            </a:extLst>
          </p:cNvPr>
          <p:cNvSpPr/>
          <p:nvPr/>
        </p:nvSpPr>
        <p:spPr>
          <a:xfrm>
            <a:off x="7657315" y="2106629"/>
            <a:ext cx="1465683" cy="29469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+mj-lt"/>
              </a:rPr>
              <a:t>Maharashtra</a:t>
            </a:r>
            <a:r>
              <a:rPr lang="en-US" dirty="0">
                <a:latin typeface="+mj-lt"/>
              </a:rPr>
              <a:t> </a:t>
            </a: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158C604F-0602-4CD3-8773-2F662A98D005}"/>
              </a:ext>
            </a:extLst>
          </p:cNvPr>
          <p:cNvSpPr/>
          <p:nvPr/>
        </p:nvSpPr>
        <p:spPr>
          <a:xfrm>
            <a:off x="5184658" y="4760686"/>
            <a:ext cx="649447" cy="948027"/>
          </a:xfrm>
          <a:prstGeom prst="can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185176</a:t>
            </a:r>
            <a:endParaRPr lang="en-US" sz="160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535EEE7C-62C6-46CF-B268-5E1A49122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599457"/>
              </p:ext>
            </p:extLst>
          </p:nvPr>
        </p:nvGraphicFramePr>
        <p:xfrm>
          <a:off x="596510" y="219587"/>
          <a:ext cx="7864092" cy="498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395A8BD8-3735-4264-89BB-CB05BAFE1CE0}"/>
              </a:ext>
            </a:extLst>
          </p:cNvPr>
          <p:cNvSpPr/>
          <p:nvPr/>
        </p:nvSpPr>
        <p:spPr>
          <a:xfrm>
            <a:off x="166125" y="2666588"/>
            <a:ext cx="798286" cy="499482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60400" stA="45000" endPos="65000" dist="279400" dir="5400000" sy="-100000" algn="bl" rotWithShape="0"/>
          </a:effectLst>
          <a:scene3d>
            <a:camera prst="obliqueBottom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BAC7667E-9837-42DE-9A56-5DC68E3D95ED}"/>
              </a:ext>
            </a:extLst>
          </p:cNvPr>
          <p:cNvSpPr/>
          <p:nvPr/>
        </p:nvSpPr>
        <p:spPr>
          <a:xfrm>
            <a:off x="8084457" y="1654629"/>
            <a:ext cx="1207475" cy="145142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0831D697-6212-4E3C-B586-DB0FFA971B83}"/>
              </a:ext>
            </a:extLst>
          </p:cNvPr>
          <p:cNvSpPr/>
          <p:nvPr/>
        </p:nvSpPr>
        <p:spPr>
          <a:xfrm>
            <a:off x="7974535" y="1654629"/>
            <a:ext cx="1207475" cy="264688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2AB9A9C7-20DB-47C2-A6C5-DDCE11CDBCEE}"/>
              </a:ext>
            </a:extLst>
          </p:cNvPr>
          <p:cNvSpPr/>
          <p:nvPr/>
        </p:nvSpPr>
        <p:spPr>
          <a:xfrm>
            <a:off x="9291932" y="841829"/>
            <a:ext cx="1285083" cy="227623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8FA7E960-9066-4DA1-8301-E51B8596BCE5}"/>
              </a:ext>
            </a:extLst>
          </p:cNvPr>
          <p:cNvSpPr/>
          <p:nvPr/>
        </p:nvSpPr>
        <p:spPr>
          <a:xfrm rot="10800000" flipV="1">
            <a:off x="10557533" y="242646"/>
            <a:ext cx="1285083" cy="227624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1B55479A-9E78-432C-84CA-42E4B6907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793424"/>
              </p:ext>
            </p:extLst>
          </p:nvPr>
        </p:nvGraphicFramePr>
        <p:xfrm>
          <a:off x="3267239" y="727987"/>
          <a:ext cx="7010956" cy="20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C8FD8A91-0D27-4D73-944F-DB4F750E3FB2}"/>
              </a:ext>
            </a:extLst>
          </p:cNvPr>
          <p:cNvSpPr/>
          <p:nvPr/>
        </p:nvSpPr>
        <p:spPr>
          <a:xfrm>
            <a:off x="166125" y="4830889"/>
            <a:ext cx="798286" cy="499482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60400" stA="45000" endPos="65000" dist="279400" dir="5400000" sy="-100000" algn="bl" rotWithShape="0"/>
          </a:effectLst>
          <a:scene3d>
            <a:camera prst="obliqueBottom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2583FB9-1BCF-40C0-9D1E-FA5006CFA78E}"/>
              </a:ext>
            </a:extLst>
          </p:cNvPr>
          <p:cNvSpPr/>
          <p:nvPr/>
        </p:nvSpPr>
        <p:spPr>
          <a:xfrm>
            <a:off x="1074057" y="4760686"/>
            <a:ext cx="3292546" cy="6966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NCR has the lowest “AVERAGE of IDV”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89ED5A-7D1F-4DA8-9711-C8CF2C450F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80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542">
        <p14:doors dir="vert"/>
      </p:transition>
    </mc:Choice>
    <mc:Fallback xmlns="">
      <p:transition spd="med" advClick="0" advTm="4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Graphic spid="24" grpId="0">
        <p:bldAsOne/>
      </p:bldGraphic>
      <p:bldP spid="26" grpId="0" animBg="1"/>
      <p:bldGraphic spid="36" grpId="0">
        <p:bldAsOne/>
      </p:bldGraphic>
      <p:bldP spid="37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8000">
              <a:schemeClr val="accent5">
                <a:lumMod val="0"/>
                <a:lumOff val="100000"/>
              </a:schemeClr>
            </a:gs>
            <a:gs pos="27500">
              <a:srgbClr val="FFD9B4"/>
            </a:gs>
            <a:gs pos="28906">
              <a:srgbClr val="FFB56D"/>
            </a:gs>
            <a:gs pos="28812">
              <a:srgbClr val="FFB772"/>
            </a:gs>
            <a:gs pos="28625">
              <a:srgbClr val="FFBC7B"/>
            </a:gs>
            <a:gs pos="31000">
              <a:srgbClr val="FFC68E"/>
            </a:gs>
            <a:gs pos="100000">
              <a:schemeClr val="accent6">
                <a:lumMod val="75000"/>
              </a:schemeClr>
            </a:gs>
            <a:gs pos="59000">
              <a:schemeClr val="accent1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244A9DA-D518-413B-8451-7E759E39C863}"/>
              </a:ext>
            </a:extLst>
          </p:cNvPr>
          <p:cNvSpPr/>
          <p:nvPr/>
        </p:nvSpPr>
        <p:spPr>
          <a:xfrm>
            <a:off x="-718914" y="124673"/>
            <a:ext cx="8636515" cy="101880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TATA INDICA is the largest Car Segment in India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CD15AF-2AD1-4AB8-9607-19F31F9E3ADB}"/>
              </a:ext>
            </a:extLst>
          </p:cNvPr>
          <p:cNvSpPr/>
          <p:nvPr/>
        </p:nvSpPr>
        <p:spPr>
          <a:xfrm>
            <a:off x="10517946" y="1287642"/>
            <a:ext cx="1511945" cy="534572"/>
          </a:xfrm>
          <a:prstGeom prst="rect">
            <a:avLst/>
          </a:prstGeom>
          <a:solidFill>
            <a:srgbClr val="B1FF8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NEWDELHI</a:t>
            </a:r>
            <a:r>
              <a:rPr lang="en-US" dirty="0"/>
              <a:t> 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6FE6851-4F87-432A-967C-6FF7F2E14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064618"/>
              </p:ext>
            </p:extLst>
          </p:nvPr>
        </p:nvGraphicFramePr>
        <p:xfrm>
          <a:off x="162109" y="1596577"/>
          <a:ext cx="6656106" cy="507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379B836E-7C5E-43BA-B063-C1A64588FDBC}"/>
              </a:ext>
            </a:extLst>
          </p:cNvPr>
          <p:cNvCxnSpPr>
            <a:cxnSpLocks/>
          </p:cNvCxnSpPr>
          <p:nvPr/>
        </p:nvCxnSpPr>
        <p:spPr>
          <a:xfrm rot="5760000" flipH="1" flipV="1">
            <a:off x="10005628" y="1957541"/>
            <a:ext cx="1005840" cy="814852"/>
          </a:xfrm>
          <a:prstGeom prst="curvedConnector3">
            <a:avLst/>
          </a:prstGeom>
          <a:ln w="88900" cap="flat" cmpd="sng">
            <a:solidFill>
              <a:schemeClr val="bg1">
                <a:alpha val="70000"/>
              </a:schemeClr>
            </a:solidFill>
            <a:miter lim="800000"/>
            <a:tailEnd type="triangle"/>
          </a:ln>
          <a:effectLst>
            <a:outerShdw blurRad="444500" dist="533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01600" contourW="12700">
            <a:bevelT w="101600" h="95250" prst="convex"/>
            <a:extrusionClr>
              <a:schemeClr val="tx1"/>
            </a:extrusionClr>
            <a:contourClr>
              <a:schemeClr val="bg2">
                <a:lumMod val="90000"/>
                <a:lumOff val="10000"/>
              </a:schemeClr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FDE3EE7-2A6D-4DCF-935C-35CC0D7C97C8}"/>
              </a:ext>
            </a:extLst>
          </p:cNvPr>
          <p:cNvCxnSpPr>
            <a:cxnSpLocks/>
          </p:cNvCxnSpPr>
          <p:nvPr/>
        </p:nvCxnSpPr>
        <p:spPr>
          <a:xfrm rot="5760000" flipH="1" flipV="1">
            <a:off x="9547864" y="3132240"/>
            <a:ext cx="1005840" cy="814852"/>
          </a:xfrm>
          <a:prstGeom prst="curvedConnector3">
            <a:avLst/>
          </a:prstGeom>
          <a:ln w="88900" cap="flat" cmpd="sng">
            <a:solidFill>
              <a:schemeClr val="bg1">
                <a:alpha val="70000"/>
              </a:schemeClr>
            </a:solidFill>
            <a:miter lim="800000"/>
            <a:tailEnd type="triangle"/>
          </a:ln>
          <a:effectLst>
            <a:outerShdw blurRad="444500" dist="533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01600" contourW="12700">
            <a:bevelT w="101600" h="95250" prst="convex"/>
            <a:extrusionClr>
              <a:schemeClr val="tx1"/>
            </a:extrusionClr>
            <a:contourClr>
              <a:schemeClr val="bg2">
                <a:lumMod val="90000"/>
                <a:lumOff val="10000"/>
              </a:schemeClr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2788BE27-6E26-4A39-A766-1F72757B7E31}"/>
              </a:ext>
            </a:extLst>
          </p:cNvPr>
          <p:cNvCxnSpPr>
            <a:cxnSpLocks/>
          </p:cNvCxnSpPr>
          <p:nvPr/>
        </p:nvCxnSpPr>
        <p:spPr>
          <a:xfrm rot="5760000" flipH="1" flipV="1">
            <a:off x="8777259" y="4331113"/>
            <a:ext cx="1005840" cy="814852"/>
          </a:xfrm>
          <a:prstGeom prst="curvedConnector3">
            <a:avLst/>
          </a:prstGeom>
          <a:ln w="88900" cap="flat" cmpd="sng">
            <a:solidFill>
              <a:schemeClr val="bg1">
                <a:alpha val="70000"/>
              </a:schemeClr>
            </a:solidFill>
            <a:miter lim="800000"/>
            <a:tailEnd type="triangle"/>
          </a:ln>
          <a:effectLst>
            <a:outerShdw blurRad="444500" dist="533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01600" contourW="12700">
            <a:bevelT w="101600" h="95250" prst="convex"/>
            <a:extrusionClr>
              <a:schemeClr val="tx1"/>
            </a:extrusionClr>
            <a:contourClr>
              <a:schemeClr val="bg2">
                <a:lumMod val="90000"/>
                <a:lumOff val="10000"/>
              </a:schemeClr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58DEBCE6-5FD2-478E-8407-5058B8520605}"/>
              </a:ext>
            </a:extLst>
          </p:cNvPr>
          <p:cNvCxnSpPr>
            <a:cxnSpLocks/>
          </p:cNvCxnSpPr>
          <p:nvPr/>
        </p:nvCxnSpPr>
        <p:spPr>
          <a:xfrm rot="5760000" flipH="1" flipV="1">
            <a:off x="7980838" y="5579294"/>
            <a:ext cx="1005840" cy="814852"/>
          </a:xfrm>
          <a:prstGeom prst="curvedConnector3">
            <a:avLst/>
          </a:prstGeom>
          <a:ln w="88900" cap="flat" cmpd="sng">
            <a:solidFill>
              <a:schemeClr val="bg1">
                <a:alpha val="70000"/>
              </a:schemeClr>
            </a:solidFill>
            <a:miter lim="800000"/>
            <a:tailEnd type="triangle"/>
          </a:ln>
          <a:effectLst>
            <a:outerShdw blurRad="444500" dist="5334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101600" contourW="12700">
            <a:bevelT w="101600" h="95250" prst="convex"/>
            <a:extrusionClr>
              <a:schemeClr val="tx1"/>
            </a:extrusionClr>
            <a:contourClr>
              <a:schemeClr val="bg2">
                <a:lumMod val="90000"/>
                <a:lumOff val="10000"/>
              </a:schemeClr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1E61E35-6C8D-4B80-B1FC-F002779360A7}"/>
              </a:ext>
            </a:extLst>
          </p:cNvPr>
          <p:cNvSpPr/>
          <p:nvPr/>
        </p:nvSpPr>
        <p:spPr>
          <a:xfrm>
            <a:off x="9667368" y="2496977"/>
            <a:ext cx="1560007" cy="534572"/>
          </a:xfrm>
          <a:prstGeom prst="rect">
            <a:avLst/>
          </a:prstGeom>
          <a:solidFill>
            <a:srgbClr val="82C4FF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BANGALORE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AA8EC0-C1C7-455E-82F1-DE40F0D0F818}"/>
              </a:ext>
            </a:extLst>
          </p:cNvPr>
          <p:cNvSpPr/>
          <p:nvPr/>
        </p:nvSpPr>
        <p:spPr>
          <a:xfrm>
            <a:off x="8957939" y="3719789"/>
            <a:ext cx="1560007" cy="534572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CHENNAI</a:t>
            </a:r>
            <a:r>
              <a:rPr lang="en-US" dirty="0"/>
              <a:t>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1015AC-2113-4708-A100-BDA7E16E4F7A}"/>
              </a:ext>
            </a:extLst>
          </p:cNvPr>
          <p:cNvSpPr/>
          <p:nvPr/>
        </p:nvSpPr>
        <p:spPr>
          <a:xfrm>
            <a:off x="8170178" y="4942601"/>
            <a:ext cx="1560007" cy="534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NOIDA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49CD31-CD7A-4108-AEBE-B981F0CF85D3}"/>
              </a:ext>
            </a:extLst>
          </p:cNvPr>
          <p:cNvSpPr/>
          <p:nvPr/>
        </p:nvSpPr>
        <p:spPr>
          <a:xfrm>
            <a:off x="7298248" y="6119292"/>
            <a:ext cx="1560007" cy="53457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57150"/>
            <a:bevelB w="0" h="31750"/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KOLKATTA</a:t>
            </a:r>
            <a:r>
              <a:rPr lang="en-US" dirty="0"/>
              <a:t> 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D064EE0-D1D1-4201-8A43-51D9F8630EA5}"/>
              </a:ext>
            </a:extLst>
          </p:cNvPr>
          <p:cNvCxnSpPr>
            <a:cxnSpLocks/>
          </p:cNvCxnSpPr>
          <p:nvPr/>
        </p:nvCxnSpPr>
        <p:spPr>
          <a:xfrm>
            <a:off x="2307771" y="2233466"/>
            <a:ext cx="36430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531E3A-C6B6-480A-947E-F5B871879C14}"/>
              </a:ext>
            </a:extLst>
          </p:cNvPr>
          <p:cNvCxnSpPr>
            <a:cxnSpLocks/>
          </p:cNvCxnSpPr>
          <p:nvPr/>
        </p:nvCxnSpPr>
        <p:spPr>
          <a:xfrm>
            <a:off x="2307771" y="2233466"/>
            <a:ext cx="0" cy="798083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466A92-07A0-40AF-BEBE-1CAC5FE8FF9C}"/>
              </a:ext>
            </a:extLst>
          </p:cNvPr>
          <p:cNvCxnSpPr>
            <a:cxnSpLocks/>
          </p:cNvCxnSpPr>
          <p:nvPr/>
        </p:nvCxnSpPr>
        <p:spPr>
          <a:xfrm>
            <a:off x="4078514" y="2234471"/>
            <a:ext cx="0" cy="262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EB0AA0-7F6E-4AB3-A384-3994DAB7CAD0}"/>
              </a:ext>
            </a:extLst>
          </p:cNvPr>
          <p:cNvCxnSpPr>
            <a:cxnSpLocks/>
          </p:cNvCxnSpPr>
          <p:nvPr/>
        </p:nvCxnSpPr>
        <p:spPr>
          <a:xfrm>
            <a:off x="5950857" y="2233466"/>
            <a:ext cx="0" cy="1486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B8ED424-7D95-4CC8-9342-93D9FB04BC2A}"/>
              </a:ext>
            </a:extLst>
          </p:cNvPr>
          <p:cNvCxnSpPr>
            <a:cxnSpLocks/>
          </p:cNvCxnSpPr>
          <p:nvPr/>
        </p:nvCxnSpPr>
        <p:spPr>
          <a:xfrm>
            <a:off x="275771" y="969258"/>
            <a:ext cx="10951604" cy="0"/>
          </a:xfrm>
          <a:prstGeom prst="line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7EBD518F-C5AB-4348-8D55-AF3893B5CC71}"/>
              </a:ext>
            </a:extLst>
          </p:cNvPr>
          <p:cNvSpPr/>
          <p:nvPr/>
        </p:nvSpPr>
        <p:spPr>
          <a:xfrm>
            <a:off x="7084413" y="1454007"/>
            <a:ext cx="2207303" cy="1085505"/>
          </a:xfrm>
          <a:prstGeom prst="wedgeRoundRectCallout">
            <a:avLst>
              <a:gd name="adj1" fmla="val 43264"/>
              <a:gd name="adj2" fmla="val 73571"/>
              <a:gd name="adj3" fmla="val 16667"/>
            </a:avLst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Mrf Model Tata Indica,    Growth in Top 5 cities.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New Delhi is the Largest Mrf of Tata Indica.</a:t>
            </a:r>
          </a:p>
          <a:p>
            <a:pPr algn="ctr"/>
            <a:endParaRPr lang="en-US" sz="1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8" name="Diamond 87">
            <a:extLst>
              <a:ext uri="{FF2B5EF4-FFF2-40B4-BE49-F238E27FC236}">
                <a16:creationId xmlns:a16="http://schemas.microsoft.com/office/drawing/2014/main" id="{E7DAA8C5-BE78-48BD-A73E-543EFCC6CEBF}"/>
              </a:ext>
            </a:extLst>
          </p:cNvPr>
          <p:cNvSpPr/>
          <p:nvPr/>
        </p:nvSpPr>
        <p:spPr>
          <a:xfrm>
            <a:off x="7201631" y="1910192"/>
            <a:ext cx="118552" cy="1475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iamond 88">
            <a:extLst>
              <a:ext uri="{FF2B5EF4-FFF2-40B4-BE49-F238E27FC236}">
                <a16:creationId xmlns:a16="http://schemas.microsoft.com/office/drawing/2014/main" id="{6E4BCE08-4C56-455B-A526-AE9FEFAE6647}"/>
              </a:ext>
            </a:extLst>
          </p:cNvPr>
          <p:cNvSpPr/>
          <p:nvPr/>
        </p:nvSpPr>
        <p:spPr>
          <a:xfrm>
            <a:off x="7205395" y="1492005"/>
            <a:ext cx="118552" cy="147576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03A9D6-1808-493C-AD53-A50A27C8B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9711" y="-440817"/>
            <a:ext cx="2006610" cy="200661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C14D10-8511-4FE5-A5B4-5718FD2937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67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12580">
        <p14:switch dir="r"/>
      </p:transition>
    </mc:Choice>
    <mc:Fallback xmlns="">
      <p:transition spd="med" advClick="0" advTm="12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9" grpId="0"/>
      <p:bldP spid="21" grpId="0" animBg="1"/>
      <p:bldGraphic spid="28" grpId="0">
        <p:bldAsOne/>
      </p:bldGraphic>
      <p:bldP spid="48" grpId="0" animBg="1"/>
      <p:bldP spid="49" grpId="0" animBg="1"/>
      <p:bldP spid="50" grpId="0" animBg="1"/>
      <p:bldP spid="51" grpId="0" animBg="1"/>
      <p:bldP spid="84" grpId="0" animBg="1"/>
      <p:bldP spid="88" grpId="0" animBg="1"/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3E32ECA-2DF3-4920-8B25-D1A597C839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659510"/>
              </p:ext>
            </p:extLst>
          </p:nvPr>
        </p:nvGraphicFramePr>
        <p:xfrm>
          <a:off x="1111348" y="246743"/>
          <a:ext cx="9280880" cy="5021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Diamond 1">
            <a:extLst>
              <a:ext uri="{FF2B5EF4-FFF2-40B4-BE49-F238E27FC236}">
                <a16:creationId xmlns:a16="http://schemas.microsoft.com/office/drawing/2014/main" id="{16C08C2D-EC4C-4605-9557-51F2FE3E9419}"/>
              </a:ext>
            </a:extLst>
          </p:cNvPr>
          <p:cNvSpPr/>
          <p:nvPr/>
        </p:nvSpPr>
        <p:spPr>
          <a:xfrm>
            <a:off x="1560283" y="5370286"/>
            <a:ext cx="239487" cy="275773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6C92A175-1B85-498B-B0DD-ACB4EFFA5122}"/>
              </a:ext>
            </a:extLst>
          </p:cNvPr>
          <p:cNvSpPr/>
          <p:nvPr/>
        </p:nvSpPr>
        <p:spPr>
          <a:xfrm>
            <a:off x="1582055" y="5987141"/>
            <a:ext cx="239488" cy="275773"/>
          </a:xfrm>
          <a:prstGeom prst="diamond">
            <a:avLst/>
          </a:prstGeom>
          <a:solidFill>
            <a:schemeClr val="accent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53111-0D6F-4CAA-82CF-C904428E045E}"/>
              </a:ext>
            </a:extLst>
          </p:cNvPr>
          <p:cNvSpPr/>
          <p:nvPr/>
        </p:nvSpPr>
        <p:spPr>
          <a:xfrm>
            <a:off x="1680026" y="5383177"/>
            <a:ext cx="4724400" cy="275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NCR Records Maximum Premium.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E40CD-3E10-4CFE-8D8A-5FC6027D8956}"/>
              </a:ext>
            </a:extLst>
          </p:cNvPr>
          <p:cNvSpPr/>
          <p:nvPr/>
        </p:nvSpPr>
        <p:spPr>
          <a:xfrm>
            <a:off x="2019272" y="5967377"/>
            <a:ext cx="5225143" cy="275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MAHARASHTRA Records Minimum Premium.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1315131"/>
      </p:ext>
    </p:extLst>
  </p:cSld>
  <p:clrMapOvr>
    <a:masterClrMapping/>
  </p:clrMapOvr>
  <p:transition spd="med" advClick="0" advTm="4854">
    <p:push dir="u"/>
    <p:sndAc>
      <p:stSnd>
        <p:snd r:embed="rId3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" grpId="0" animBg="1"/>
      <p:bldP spid="4" grpId="0" animBg="1"/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E9A08C4-FBBA-42B4-89FF-4A0F98B81D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281479"/>
              </p:ext>
            </p:extLst>
          </p:nvPr>
        </p:nvGraphicFramePr>
        <p:xfrm>
          <a:off x="5529943" y="704548"/>
          <a:ext cx="5704115" cy="5448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6F361BB-4F7E-46F9-B088-345C581FB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583136"/>
              </p:ext>
            </p:extLst>
          </p:nvPr>
        </p:nvGraphicFramePr>
        <p:xfrm>
          <a:off x="936171" y="1677005"/>
          <a:ext cx="4470400" cy="350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C85AE1D-C232-43BC-B4EC-D23BA60464AC}"/>
              </a:ext>
            </a:extLst>
          </p:cNvPr>
          <p:cNvSpPr/>
          <p:nvPr/>
        </p:nvSpPr>
        <p:spPr>
          <a:xfrm>
            <a:off x="1857829" y="986971"/>
            <a:ext cx="2627085" cy="111760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No. of Mrf Model Registered by Gender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637268"/>
      </p:ext>
    </p:extLst>
  </p:cSld>
  <p:clrMapOvr>
    <a:masterClrMapping/>
  </p:clrMapOvr>
  <p:transition spd="med" advClick="0" advTm="348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1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2|1|0.7|0.7|0.6|0.6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|0.4|0.3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8|0.8|0.4|0.4|0.8|0.3|0.4|0.4|0.6|0.3|0.3|0.4|0.5|1.9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.2|0.9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15548AA-99BD-4A38-B6CA-D5F13475BBC2}">
  <we:reference id="wa104380050" version="2.0.1.7" store="en-US" storeType="OMEX"/>
  <we:alternateReferences>
    <we:reference id="wa104380050" version="2.0.1.7" store="wa10438005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2122</TotalTime>
  <Words>178</Words>
  <Application>Microsoft Office PowerPoint</Application>
  <PresentationFormat>Widescreen</PresentationFormat>
  <Paragraphs>43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 Light</vt:lpstr>
      <vt:lpstr>MS Shell Dlg 2</vt:lpstr>
      <vt:lpstr>Wingdings</vt:lpstr>
      <vt:lpstr>Wingdings 3</vt:lpstr>
      <vt:lpstr>Madison</vt:lpstr>
      <vt:lpstr>  AUTO-INSURANCE ANALYSIS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shikha kushwaha</dc:creator>
  <cp:lastModifiedBy>deepa kushwaha</cp:lastModifiedBy>
  <cp:revision>149</cp:revision>
  <dcterms:created xsi:type="dcterms:W3CDTF">2018-05-12T19:40:08Z</dcterms:created>
  <dcterms:modified xsi:type="dcterms:W3CDTF">2019-09-13T09:03:04Z</dcterms:modified>
</cp:coreProperties>
</file>